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</p:sldIdLst>
  <p:sldSz cy="6858000" cx="12192000"/>
  <p:notesSz cx="6858000" cy="9144000"/>
  <p:embeddedFontLst>
    <p:embeddedFont>
      <p:font typeface="Average"/>
      <p:regular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720">
          <p15:clr>
            <a:srgbClr val="A4A3A4"/>
          </p15:clr>
        </p15:guide>
        <p15:guide id="2" orient="horz" pos="960">
          <p15:clr>
            <a:srgbClr val="A4A3A4"/>
          </p15:clr>
        </p15:guide>
        <p15:guide id="3" orient="horz" pos="3888">
          <p15:clr>
            <a:srgbClr val="A4A3A4"/>
          </p15:clr>
        </p15:guide>
        <p15:guide id="4" pos="456">
          <p15:clr>
            <a:srgbClr val="A4A3A4"/>
          </p15:clr>
        </p15:guide>
        <p15:guide id="5" pos="7296">
          <p15:clr>
            <a:srgbClr val="A4A3A4"/>
          </p15:clr>
        </p15:guide>
      </p15:sldGuideLst>
    </p:ext>
    <p:ext uri="{2D200454-40CA-4A62-9FC3-DE9A4176ACB9}">
      <p15:notesGuideLst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  <p:ext uri="GoogleSlidesCustomDataVersion2">
      <go:slidesCustomData xmlns:go="http://customooxmlschemas.google.com/" r:id="rId24" roundtripDataSignature="AMtx7mg1PXly/YtiYHVuOPSvTMIsy6rAh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BC4E6F14-D0A7-40EF-A515-ADA8D8603B6E}">
  <a:tblStyle styleId="{BC4E6F14-D0A7-40EF-A515-ADA8D8603B6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720" orient="horz"/>
        <p:guide pos="960" orient="horz"/>
        <p:guide pos="3888" orient="horz"/>
        <p:guide pos="456"/>
        <p:guide pos="7296"/>
      </p:guideLst>
    </p:cSldViewPr>
  </p:slide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</p:guideLst>
    </p:cSldViewPr>
  </p:notes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11" Type="http://schemas.openxmlformats.org/officeDocument/2006/relationships/slide" Target="slides/slide5.xml"/><Relationship Id="rId22" Type="http://schemas.openxmlformats.org/officeDocument/2006/relationships/slide" Target="slides/slide16.xml"/><Relationship Id="rId10" Type="http://schemas.openxmlformats.org/officeDocument/2006/relationships/slide" Target="slides/slide4.xml"/><Relationship Id="rId21" Type="http://schemas.openxmlformats.org/officeDocument/2006/relationships/slide" Target="slides/slide15.xml"/><Relationship Id="rId13" Type="http://schemas.openxmlformats.org/officeDocument/2006/relationships/slide" Target="slides/slide7.xml"/><Relationship Id="rId24" Type="http://customschemas.google.com/relationships/presentationmetadata" Target="metadata"/><Relationship Id="rId12" Type="http://schemas.openxmlformats.org/officeDocument/2006/relationships/slide" Target="slides/slide6.xml"/><Relationship Id="rId23" Type="http://schemas.openxmlformats.org/officeDocument/2006/relationships/font" Target="fonts/Average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1.xml"/><Relationship Id="rId19" Type="http://schemas.openxmlformats.org/officeDocument/2006/relationships/slide" Target="slides/slide13.xml"/><Relationship Id="rId6" Type="http://schemas.openxmlformats.org/officeDocument/2006/relationships/notesMaster" Target="notesMasters/notesMaster1.xml"/><Relationship Id="rId18" Type="http://schemas.openxmlformats.org/officeDocument/2006/relationships/slide" Target="slides/slide12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" name="Google Shape;76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lang="en-US">
                <a:latin typeface="Calibri"/>
                <a:ea typeface="Calibri"/>
                <a:cs typeface="Calibri"/>
                <a:sym typeface="Calibri"/>
              </a:rPr>
              <a:t>This PowerPoint Template includes a series of slide masters with predefined layouts and color schemes for formatting slides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lang="en-US">
                <a:latin typeface="Calibri"/>
                <a:ea typeface="Calibri"/>
                <a:cs typeface="Calibri"/>
                <a:sym typeface="Calibri"/>
              </a:rPr>
              <a:t> Slide Masters are displayed when you right click on a slide and select </a:t>
            </a:r>
            <a:r>
              <a:rPr b="1" lang="en-US">
                <a:latin typeface="Calibri"/>
                <a:ea typeface="Calibri"/>
                <a:cs typeface="Calibri"/>
                <a:sym typeface="Calibri"/>
              </a:rPr>
              <a:t>Layout</a:t>
            </a:r>
            <a:r>
              <a:rPr b="0" lang="en-US">
                <a:latin typeface="Calibri"/>
                <a:ea typeface="Calibri"/>
                <a:cs typeface="Calibri"/>
                <a:sym typeface="Calibri"/>
              </a:rPr>
              <a:t> from menu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7" name="Google Shape;77;p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cde24e627b_1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96" name="Google Shape;196;g2cde24e627b_1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97" name="Google Shape;197;g2cde24e627b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ccb3688537_0_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5" name="Google Shape;205;g2ccb3688537_0_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06" name="Google Shape;206;g2ccb3688537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48920" lvl="0" marL="27432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AB192D"/>
              </a:buClr>
              <a:buSzPts val="1400"/>
              <a:buChar char="•"/>
            </a:pPr>
            <a:r>
              <a:rPr lang="en-US" sz="1400">
                <a:latin typeface="Verdana"/>
                <a:ea typeface="Verdana"/>
                <a:cs typeface="Verdana"/>
                <a:sym typeface="Verdana"/>
              </a:rPr>
              <a:t>these are results we get, are they similar to previous (dan’s graphs, short comments on visitation frequency around depot for each env, method, comparison of methods and solvers)</a:t>
            </a:r>
            <a:endParaRPr sz="1400">
              <a:latin typeface="Verdana"/>
              <a:ea typeface="Verdana"/>
              <a:cs typeface="Verdana"/>
              <a:sym typeface="Verdana"/>
            </a:endParaRPr>
          </a:p>
          <a:p>
            <a:pPr indent="-248920" lvl="0" marL="27432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AB192D"/>
              </a:buClr>
              <a:buSzPts val="1400"/>
              <a:buChar char="•"/>
            </a:pPr>
            <a:r>
              <a:rPr lang="en-US" sz="1400">
                <a:latin typeface="Verdana"/>
                <a:ea typeface="Verdana"/>
                <a:cs typeface="Verdana"/>
                <a:sym typeface="Verdana"/>
              </a:rPr>
              <a:t>2 mins Cam/Samara</a:t>
            </a:r>
            <a:endParaRPr sz="1400">
              <a:latin typeface="Verdana"/>
              <a:ea typeface="Verdana"/>
              <a:cs typeface="Verdana"/>
              <a:sym typeface="Verdana"/>
            </a:endParaRPr>
          </a:p>
          <a:p>
            <a:pPr indent="-248920" lvl="0" marL="27432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B192D"/>
              </a:buClr>
              <a:buSzPts val="1400"/>
              <a:buFont typeface="Verdana"/>
              <a:buChar char="•"/>
            </a:pPr>
            <a:r>
              <a:rPr b="1" lang="en-US" sz="1400">
                <a:solidFill>
                  <a:srgbClr val="262626"/>
                </a:solidFill>
                <a:latin typeface="Verdana"/>
                <a:ea typeface="Verdana"/>
                <a:cs typeface="Verdana"/>
                <a:sym typeface="Verdana"/>
              </a:rPr>
              <a:t>(all maps/visit freq/%coverage/etc.)</a:t>
            </a:r>
            <a:endParaRPr sz="1400"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2ccb3688537_0_1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0" name="Google Shape;230;g2ccb3688537_0_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31" name="Google Shape;231;g2ccb3688537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48920" lvl="0" marL="27432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AB192D"/>
              </a:buClr>
              <a:buSzPts val="1400"/>
              <a:buChar char="•"/>
            </a:pPr>
            <a:r>
              <a:rPr lang="en-US" sz="1400">
                <a:latin typeface="Verdana"/>
                <a:ea typeface="Verdana"/>
                <a:cs typeface="Verdana"/>
                <a:sym typeface="Verdana"/>
              </a:rPr>
              <a:t>these are results we get, are they similar to previous (dan’s graphs, short comments on visitation frequency around depot for each env, method, comparison of methods and solvers)</a:t>
            </a:r>
            <a:endParaRPr sz="1400">
              <a:latin typeface="Verdana"/>
              <a:ea typeface="Verdana"/>
              <a:cs typeface="Verdana"/>
              <a:sym typeface="Verdana"/>
            </a:endParaRPr>
          </a:p>
          <a:p>
            <a:pPr indent="-248920" lvl="0" marL="27432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AB192D"/>
              </a:buClr>
              <a:buSzPts val="1400"/>
              <a:buChar char="•"/>
            </a:pPr>
            <a:r>
              <a:rPr lang="en-US" sz="1400">
                <a:latin typeface="Verdana"/>
                <a:ea typeface="Verdana"/>
                <a:cs typeface="Verdana"/>
                <a:sym typeface="Verdana"/>
              </a:rPr>
              <a:t>2 mins Cam/Samara pure point mass (no collisions), physics sim (collisions), real-world</a:t>
            </a:r>
            <a:endParaRPr sz="1400">
              <a:latin typeface="Verdana"/>
              <a:ea typeface="Verdana"/>
              <a:cs typeface="Verdana"/>
              <a:sym typeface="Verdana"/>
            </a:endParaRPr>
          </a:p>
          <a:p>
            <a:pPr indent="-248920" lvl="0" marL="27432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B192D"/>
              </a:buClr>
              <a:buSzPts val="1400"/>
              <a:buFont typeface="Verdana"/>
              <a:buChar char="•"/>
            </a:pPr>
            <a:r>
              <a:rPr b="1" lang="en-US" sz="1400">
                <a:solidFill>
                  <a:srgbClr val="262626"/>
                </a:solidFill>
                <a:latin typeface="Verdana"/>
                <a:ea typeface="Verdana"/>
                <a:cs typeface="Verdana"/>
                <a:sym typeface="Verdana"/>
              </a:rPr>
              <a:t>(all maps/visit freq/%coverage/etc.)</a:t>
            </a:r>
            <a:endParaRPr sz="1400"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2cbf0941ffb_0_2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1" name="Google Shape;241;g2cbf0941ffb_0_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42" name="Google Shape;242;g2cbf0941ffb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48920" lvl="0" marL="27432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AB192D"/>
              </a:buClr>
              <a:buSzPts val="1400"/>
              <a:buChar char="•"/>
            </a:pPr>
            <a:r>
              <a:rPr lang="en-US" sz="1400">
                <a:latin typeface="Verdana"/>
                <a:ea typeface="Verdana"/>
                <a:cs typeface="Verdana"/>
                <a:sym typeface="Verdana"/>
              </a:rPr>
              <a:t>these are results we get, are they similar to previous (dan’s graphs, short comments on visitation frequency around depot for each env, method, comparison of methods and solvers)</a:t>
            </a:r>
            <a:endParaRPr sz="1400">
              <a:latin typeface="Verdana"/>
              <a:ea typeface="Verdana"/>
              <a:cs typeface="Verdana"/>
              <a:sym typeface="Verdana"/>
            </a:endParaRPr>
          </a:p>
          <a:p>
            <a:pPr indent="-248920" lvl="0" marL="27432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AB192D"/>
              </a:buClr>
              <a:buSzPts val="1400"/>
              <a:buChar char="•"/>
            </a:pPr>
            <a:r>
              <a:rPr lang="en-US" sz="1400">
                <a:latin typeface="Verdana"/>
                <a:ea typeface="Verdana"/>
                <a:cs typeface="Verdana"/>
                <a:sym typeface="Verdana"/>
              </a:rPr>
              <a:t>2 mins Cam/Samara</a:t>
            </a:r>
            <a:endParaRPr sz="1400">
              <a:latin typeface="Verdana"/>
              <a:ea typeface="Verdana"/>
              <a:cs typeface="Verdana"/>
              <a:sym typeface="Verdana"/>
            </a:endParaRPr>
          </a:p>
          <a:p>
            <a:pPr indent="-248920" lvl="0" marL="27432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B192D"/>
              </a:buClr>
              <a:buSzPts val="1400"/>
              <a:buFont typeface="Verdana"/>
              <a:buChar char="•"/>
            </a:pPr>
            <a:r>
              <a:rPr b="1" lang="en-US" sz="1400">
                <a:solidFill>
                  <a:srgbClr val="262626"/>
                </a:solidFill>
                <a:latin typeface="Verdana"/>
                <a:ea typeface="Verdana"/>
                <a:cs typeface="Verdana"/>
                <a:sym typeface="Verdana"/>
              </a:rPr>
              <a:t>(all maps/visit freq/%coverage/etc.)</a:t>
            </a:r>
            <a:endParaRPr sz="1400"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2cd345bf32f_25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53" name="Google Shape;253;g2cd345bf32f_25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54" name="Google Shape;254;g2cd345bf32f_2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2cd9e0fef79_0_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3" name="Google Shape;263;g2cd9e0fef79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lang="en-US">
                <a:latin typeface="Calibri"/>
                <a:ea typeface="Calibri"/>
                <a:cs typeface="Calibri"/>
                <a:sym typeface="Calibri"/>
              </a:rPr>
              <a:t>This PowerPoint Template includes a series of slide masters with predefined layouts and color schemes for formatting slides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lang="en-US">
                <a:latin typeface="Calibri"/>
                <a:ea typeface="Calibri"/>
                <a:cs typeface="Calibri"/>
                <a:sym typeface="Calibri"/>
              </a:rPr>
              <a:t> Slide Masters are displayed when you right click on a slide and select </a:t>
            </a:r>
            <a:r>
              <a:rPr b="1" lang="en-US">
                <a:latin typeface="Calibri"/>
                <a:ea typeface="Calibri"/>
                <a:cs typeface="Calibri"/>
                <a:sym typeface="Calibri"/>
              </a:rPr>
              <a:t>Layout</a:t>
            </a:r>
            <a:r>
              <a:rPr b="0" lang="en-US">
                <a:latin typeface="Calibri"/>
                <a:ea typeface="Calibri"/>
                <a:cs typeface="Calibri"/>
                <a:sym typeface="Calibri"/>
              </a:rPr>
              <a:t> from menu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4" name="Google Shape;264;g2cd9e0fef79_0_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architecture - Samara (1min)</a:t>
            </a:r>
            <a:endParaRPr/>
          </a:p>
        </p:txBody>
      </p:sp>
      <p:sp>
        <p:nvSpPr>
          <p:cNvPr id="269" name="Google Shape;269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1f79e2e1869_3_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3" name="Google Shape;83;g1f79e2e1869_3_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4" name="Google Shape;84;g1f79e2e1869_3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36220" lvl="0" marL="27432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AB192D"/>
              </a:buClr>
              <a:buSzPts val="1200"/>
              <a:buChar char="•"/>
            </a:pPr>
            <a:r>
              <a:rPr lang="en-US">
                <a:latin typeface="Verdana"/>
                <a:ea typeface="Verdana"/>
                <a:cs typeface="Verdana"/>
                <a:sym typeface="Verdana"/>
              </a:rPr>
              <a:t>intro + agricultural robotics interesting problem</a:t>
            </a:r>
            <a:endParaRPr>
              <a:latin typeface="Verdana"/>
              <a:ea typeface="Verdana"/>
              <a:cs typeface="Verdana"/>
              <a:sym typeface="Verdana"/>
            </a:endParaRPr>
          </a:p>
          <a:p>
            <a:pPr indent="-274320" lvl="0" marL="27432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AB192D"/>
              </a:buClr>
              <a:buSzPts val="1800"/>
              <a:buFont typeface="Verdana"/>
              <a:buChar char="•"/>
            </a:pPr>
            <a:r>
              <a:rPr lang="en-US">
                <a:latin typeface="Verdana"/>
                <a:ea typeface="Verdana"/>
                <a:cs typeface="Verdana"/>
                <a:sym typeface="Verdana"/>
              </a:rPr>
              <a:t>Remove two bullets no jargon, include picture of robots</a:t>
            </a:r>
            <a:endParaRPr>
              <a:latin typeface="Verdana"/>
              <a:ea typeface="Verdana"/>
              <a:cs typeface="Verdana"/>
              <a:sym typeface="Verdana"/>
            </a:endParaRPr>
          </a:p>
          <a:p>
            <a:pPr indent="-236220" lvl="0" marL="27432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AB192D"/>
              </a:buClr>
              <a:buSzPts val="1200"/>
              <a:buChar char="•"/>
            </a:pPr>
            <a:r>
              <a:rPr lang="en-US">
                <a:latin typeface="Verdana"/>
                <a:ea typeface="Verdana"/>
                <a:cs typeface="Verdana"/>
                <a:sym typeface="Verdana"/>
              </a:rPr>
              <a:t>1 min - Samara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cb52759ebc_0_3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2" name="Google Shape;92;g2cb52759ebc_0_3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3" name="Google Shape;93;g2cb52759ebc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only partial solutions exist, some dont include failures, some aren’t persistent, emphasize we test on robots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cd345bf32f_23_1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2" name="Google Shape;102;g2cd345bf32f_23_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03" name="Google Shape;103;g2cd345bf32f_23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f79e2e1869_17_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1" name="Google Shape;121;g1f79e2e1869_17_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2" name="Google Shape;122;g1f79e2e1869_17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mention heuristic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cb52759ebc_0_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9" name="Google Shape;149;g2cb52759ebc_0_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0" name="Google Shape;150;g2cb52759ebc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mention what milp is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cd345bf32f_13_3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9" name="Google Shape;159;g2cd345bf32f_13_3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60" name="Google Shape;160;g2cd345bf32f_13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animation? simplify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cd345bf32f_13_3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8" name="Google Shape;178;g2cd345bf32f_13_3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79" name="Google Shape;179;g2cd345bf32f_13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simplify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cd345bf32f_13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8" name="Google Shape;188;g2cd345bf32f_13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9" name="Google Shape;189;g2cd345bf32f_1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2" showMasterSp="0">
  <p:cSld name="Title2">
    <p:bg>
      <p:bgPr>
        <a:solidFill>
          <a:srgbClr val="AB192D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3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11200" y="990601"/>
            <a:ext cx="3383438" cy="11053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31182" y="2693986"/>
            <a:ext cx="4260818" cy="4172236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35"/>
          <p:cNvSpPr txBox="1"/>
          <p:nvPr>
            <p:ph type="ctrTitle"/>
          </p:nvPr>
        </p:nvSpPr>
        <p:spPr>
          <a:xfrm>
            <a:off x="609600" y="2537925"/>
            <a:ext cx="9144000" cy="15240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Verdana"/>
              <a:buNone/>
              <a:defRPr b="1" sz="4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35"/>
          <p:cNvSpPr txBox="1"/>
          <p:nvPr>
            <p:ph idx="1" type="subTitle"/>
          </p:nvPr>
        </p:nvSpPr>
        <p:spPr>
          <a:xfrm>
            <a:off x="609600" y="4293573"/>
            <a:ext cx="91440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800"/>
              <a:buNone/>
              <a:defRPr sz="2800">
                <a:solidFill>
                  <a:schemeClr val="lt1"/>
                </a:solidFill>
              </a:defRPr>
            </a:lvl1pPr>
            <a:lvl2pPr lvl="1" algn="ctr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52"/>
          <p:cNvSpPr txBox="1"/>
          <p:nvPr>
            <p:ph idx="12" type="sldNum"/>
          </p:nvPr>
        </p:nvSpPr>
        <p:spPr>
          <a:xfrm>
            <a:off x="1" y="6391657"/>
            <a:ext cx="61239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26262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262626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262626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262626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262626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262626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262626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262626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262626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6" name="Google Shape;66;p52"/>
          <p:cNvSpPr txBox="1"/>
          <p:nvPr>
            <p:ph idx="11" type="ftr"/>
          </p:nvPr>
        </p:nvSpPr>
        <p:spPr>
          <a:xfrm>
            <a:off x="609600" y="6400800"/>
            <a:ext cx="68072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53"/>
          <p:cNvSpPr txBox="1"/>
          <p:nvPr>
            <p:ph type="title"/>
          </p:nvPr>
        </p:nvSpPr>
        <p:spPr>
          <a:xfrm>
            <a:off x="609600" y="76200"/>
            <a:ext cx="11074400" cy="1066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200"/>
              <a:buFont typeface="Verdana"/>
              <a:buNone/>
              <a:defRPr b="1"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53"/>
          <p:cNvSpPr txBox="1"/>
          <p:nvPr>
            <p:ph idx="1" type="body"/>
          </p:nvPr>
        </p:nvSpPr>
        <p:spPr>
          <a:xfrm>
            <a:off x="4523709" y="1524001"/>
            <a:ext cx="7058691" cy="46481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400"/>
              <a:buChar char="•"/>
              <a:defRPr sz="2400"/>
            </a:lvl1pPr>
            <a:lvl2pPr indent="-3683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2200"/>
              <a:buChar char="─"/>
              <a:defRPr sz="2200"/>
            </a:lvl2pPr>
            <a:lvl3pPr indent="-3556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2000"/>
              <a:buChar char="▪"/>
              <a:defRPr sz="2000"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o"/>
              <a:defRPr sz="1800"/>
            </a:lvl4pPr>
            <a:lvl5pPr indent="-3429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sz="18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9pPr>
          </a:lstStyle>
          <a:p/>
        </p:txBody>
      </p:sp>
      <p:sp>
        <p:nvSpPr>
          <p:cNvPr id="70" name="Google Shape;70;p53"/>
          <p:cNvSpPr txBox="1"/>
          <p:nvPr>
            <p:ph idx="2" type="body"/>
          </p:nvPr>
        </p:nvSpPr>
        <p:spPr>
          <a:xfrm>
            <a:off x="591890" y="1524000"/>
            <a:ext cx="3564876" cy="46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sz="1000"/>
            </a:lvl3pPr>
            <a:lvl4pPr indent="-2286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71" name="Google Shape;71;p53"/>
          <p:cNvSpPr txBox="1"/>
          <p:nvPr>
            <p:ph idx="12" type="sldNum"/>
          </p:nvPr>
        </p:nvSpPr>
        <p:spPr>
          <a:xfrm>
            <a:off x="1" y="6387664"/>
            <a:ext cx="609600" cy="3941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26262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262626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262626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262626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262626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262626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262626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262626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262626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72" name="Google Shape;72;p53"/>
          <p:cNvCxnSpPr/>
          <p:nvPr/>
        </p:nvCxnSpPr>
        <p:spPr>
          <a:xfrm rot="5400000">
            <a:off x="2447147" y="3581135"/>
            <a:ext cx="3810000" cy="2117"/>
          </a:xfrm>
          <a:prstGeom prst="straightConnector1">
            <a:avLst/>
          </a:prstGeom>
          <a:noFill/>
          <a:ln cap="flat" cmpd="sng" w="15875">
            <a:solidFill>
              <a:srgbClr val="B5B5B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3" name="Google Shape;73;p53"/>
          <p:cNvSpPr txBox="1"/>
          <p:nvPr>
            <p:ph idx="11" type="ftr"/>
          </p:nvPr>
        </p:nvSpPr>
        <p:spPr>
          <a:xfrm>
            <a:off x="609600" y="6400800"/>
            <a:ext cx="68072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8"/>
          <p:cNvSpPr txBox="1"/>
          <p:nvPr>
            <p:ph type="title"/>
          </p:nvPr>
        </p:nvSpPr>
        <p:spPr>
          <a:xfrm>
            <a:off x="609600" y="351367"/>
            <a:ext cx="10972800" cy="800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8"/>
          <p:cNvSpPr txBox="1"/>
          <p:nvPr>
            <p:ph idx="1" type="body"/>
          </p:nvPr>
        </p:nvSpPr>
        <p:spPr>
          <a:xfrm>
            <a:off x="609600" y="1524000"/>
            <a:ext cx="10972800" cy="46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─"/>
              <a:defRPr/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o"/>
              <a:defRPr/>
            </a:lvl4pPr>
            <a:lvl5pPr indent="-3429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38"/>
          <p:cNvSpPr txBox="1"/>
          <p:nvPr>
            <p:ph idx="11" type="ftr"/>
          </p:nvPr>
        </p:nvSpPr>
        <p:spPr>
          <a:xfrm>
            <a:off x="609600" y="6400800"/>
            <a:ext cx="68072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38"/>
          <p:cNvSpPr txBox="1"/>
          <p:nvPr>
            <p:ph idx="12" type="sldNum"/>
          </p:nvPr>
        </p:nvSpPr>
        <p:spPr>
          <a:xfrm>
            <a:off x="1" y="6387664"/>
            <a:ext cx="609600" cy="3941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26262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262626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262626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262626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262626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262626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262626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262626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262626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Caption">
  <p:cSld name="PhotoCaption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1"/>
          <p:cNvSpPr txBox="1"/>
          <p:nvPr>
            <p:ph type="title"/>
          </p:nvPr>
        </p:nvSpPr>
        <p:spPr>
          <a:xfrm>
            <a:off x="609600" y="351367"/>
            <a:ext cx="10972800" cy="800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41"/>
          <p:cNvSpPr txBox="1"/>
          <p:nvPr>
            <p:ph idx="12" type="sldNum"/>
          </p:nvPr>
        </p:nvSpPr>
        <p:spPr>
          <a:xfrm>
            <a:off x="1" y="6387664"/>
            <a:ext cx="609600" cy="3941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26262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262626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262626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262626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262626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262626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262626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262626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262626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9" name="Google Shape;29;p41"/>
          <p:cNvSpPr txBox="1"/>
          <p:nvPr>
            <p:ph idx="11" type="ftr"/>
          </p:nvPr>
        </p:nvSpPr>
        <p:spPr>
          <a:xfrm>
            <a:off x="609600" y="6400800"/>
            <a:ext cx="68072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41"/>
          <p:cNvSpPr/>
          <p:nvPr>
            <p:ph idx="2" type="pic"/>
          </p:nvPr>
        </p:nvSpPr>
        <p:spPr>
          <a:xfrm>
            <a:off x="609600" y="1524000"/>
            <a:ext cx="7823200" cy="4648200"/>
          </a:xfrm>
          <a:prstGeom prst="rect">
            <a:avLst/>
          </a:prstGeom>
          <a:noFill/>
          <a:ln>
            <a:noFill/>
          </a:ln>
        </p:spPr>
      </p:sp>
      <p:sp>
        <p:nvSpPr>
          <p:cNvPr id="31" name="Google Shape;31;p41"/>
          <p:cNvSpPr txBox="1"/>
          <p:nvPr>
            <p:ph idx="1" type="body"/>
          </p:nvPr>
        </p:nvSpPr>
        <p:spPr>
          <a:xfrm>
            <a:off x="8737600" y="1524000"/>
            <a:ext cx="2844800" cy="46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000"/>
              <a:buFont typeface="Verdana"/>
              <a:buNone/>
              <a:defRPr sz="2000"/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─"/>
              <a:defRPr sz="1800"/>
            </a:lvl2pPr>
            <a:lvl3pPr indent="-3302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600"/>
              <a:buChar char="▪"/>
              <a:defRPr sz="1600"/>
            </a:lvl3pPr>
            <a:lvl4pPr indent="-3175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400"/>
              <a:buChar char="o"/>
              <a:defRPr sz="1400"/>
            </a:lvl4pPr>
            <a:lvl5pPr indent="-3175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 sz="14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reyWatermark-20.png" id="33" name="Google Shape;33;p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949092" y="2703302"/>
            <a:ext cx="4242908" cy="4154698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34"/>
          <p:cNvSpPr txBox="1"/>
          <p:nvPr>
            <p:ph type="ctrTitle"/>
          </p:nvPr>
        </p:nvSpPr>
        <p:spPr>
          <a:xfrm>
            <a:off x="609600" y="2537925"/>
            <a:ext cx="9144000" cy="15240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000"/>
              <a:buFont typeface="Verdana"/>
              <a:buNone/>
              <a:defRPr b="1"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34"/>
          <p:cNvSpPr txBox="1"/>
          <p:nvPr>
            <p:ph idx="1" type="subTitle"/>
          </p:nvPr>
        </p:nvSpPr>
        <p:spPr>
          <a:xfrm>
            <a:off x="609600" y="4293573"/>
            <a:ext cx="91440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800"/>
              <a:buNone/>
              <a:defRPr sz="2800">
                <a:solidFill>
                  <a:schemeClr val="dk2"/>
                </a:solidFill>
              </a:defRPr>
            </a:lvl1pPr>
            <a:lvl2pPr lvl="1" algn="ctr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pic>
        <p:nvPicPr>
          <p:cNvPr id="36" name="Google Shape;36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200" y="990601"/>
            <a:ext cx="3383438" cy="109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456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Red" showMasterSp="0">
  <p:cSld name="BlankRed">
    <p:bg>
      <p:bgPr>
        <a:solidFill>
          <a:schemeClr val="lt2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3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866131" y="1066834"/>
            <a:ext cx="4459738" cy="44280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37"/>
          <p:cNvSpPr/>
          <p:nvPr/>
        </p:nvSpPr>
        <p:spPr>
          <a:xfrm>
            <a:off x="0" y="0"/>
            <a:ext cx="12192000" cy="1143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1" name="Google Shape;41;p37"/>
          <p:cNvSpPr txBox="1"/>
          <p:nvPr>
            <p:ph type="title"/>
          </p:nvPr>
        </p:nvSpPr>
        <p:spPr>
          <a:xfrm>
            <a:off x="625475" y="1447800"/>
            <a:ext cx="91440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000"/>
              <a:buFont typeface="Verdana"/>
              <a:buNone/>
              <a:defRPr b="1" sz="4000">
                <a:solidFill>
                  <a:srgbClr val="26262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37"/>
          <p:cNvSpPr txBox="1"/>
          <p:nvPr>
            <p:ph idx="1" type="body"/>
          </p:nvPr>
        </p:nvSpPr>
        <p:spPr>
          <a:xfrm>
            <a:off x="625475" y="3124200"/>
            <a:ext cx="91440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800"/>
              <a:buNone/>
              <a:defRPr sz="2800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3" name="Google Shape;43;p37"/>
          <p:cNvSpPr txBox="1"/>
          <p:nvPr>
            <p:ph idx="12" type="sldNum"/>
          </p:nvPr>
        </p:nvSpPr>
        <p:spPr>
          <a:xfrm>
            <a:off x="1" y="6387664"/>
            <a:ext cx="609600" cy="3941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26262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262626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262626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262626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262626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262626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262626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262626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262626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4" name="Google Shape;44;p37"/>
          <p:cNvSpPr txBox="1"/>
          <p:nvPr>
            <p:ph idx="11" type="ftr"/>
          </p:nvPr>
        </p:nvSpPr>
        <p:spPr>
          <a:xfrm>
            <a:off x="625475" y="6400800"/>
            <a:ext cx="68072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descr="greyWatermark-20.png" id="45" name="Google Shape;45;p3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949092" y="2703302"/>
            <a:ext cx="4242908" cy="41546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456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39"/>
          <p:cNvSpPr txBox="1"/>
          <p:nvPr>
            <p:ph type="title"/>
          </p:nvPr>
        </p:nvSpPr>
        <p:spPr>
          <a:xfrm>
            <a:off x="609600" y="351367"/>
            <a:ext cx="10972800" cy="800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39"/>
          <p:cNvSpPr txBox="1"/>
          <p:nvPr>
            <p:ph idx="1" type="body"/>
          </p:nvPr>
        </p:nvSpPr>
        <p:spPr>
          <a:xfrm>
            <a:off x="1016000" y="1676400"/>
            <a:ext cx="4876800" cy="44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400"/>
              <a:buChar char="•"/>
              <a:defRPr sz="2400"/>
            </a:lvl1pPr>
            <a:lvl2pPr indent="-3556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2000"/>
              <a:buChar char="─"/>
              <a:defRPr sz="2000"/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3pPr>
            <a:lvl4pPr indent="-3302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600"/>
              <a:buChar char="o"/>
              <a:defRPr sz="1600"/>
            </a:lvl4pPr>
            <a:lvl5pPr indent="-3302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9pPr>
          </a:lstStyle>
          <a:p/>
        </p:txBody>
      </p:sp>
      <p:sp>
        <p:nvSpPr>
          <p:cNvPr id="49" name="Google Shape;49;p39"/>
          <p:cNvSpPr txBox="1"/>
          <p:nvPr>
            <p:ph idx="2" type="body"/>
          </p:nvPr>
        </p:nvSpPr>
        <p:spPr>
          <a:xfrm>
            <a:off x="6197600" y="1676400"/>
            <a:ext cx="4876800" cy="44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400"/>
              <a:buChar char="•"/>
              <a:defRPr sz="2400"/>
            </a:lvl1pPr>
            <a:lvl2pPr indent="-3556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2000"/>
              <a:buChar char="─"/>
              <a:defRPr sz="2000"/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3pPr>
            <a:lvl4pPr indent="-3302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600"/>
              <a:buChar char="o"/>
              <a:defRPr sz="1600"/>
            </a:lvl4pPr>
            <a:lvl5pPr indent="-3302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9pPr>
          </a:lstStyle>
          <a:p/>
        </p:txBody>
      </p:sp>
      <p:sp>
        <p:nvSpPr>
          <p:cNvPr id="50" name="Google Shape;50;p39"/>
          <p:cNvSpPr txBox="1"/>
          <p:nvPr>
            <p:ph idx="12" type="sldNum"/>
          </p:nvPr>
        </p:nvSpPr>
        <p:spPr>
          <a:xfrm>
            <a:off x="1" y="6387664"/>
            <a:ext cx="609600" cy="3941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26262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262626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262626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262626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262626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262626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262626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262626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262626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1" name="Google Shape;51;p39"/>
          <p:cNvSpPr txBox="1"/>
          <p:nvPr>
            <p:ph idx="11" type="ftr"/>
          </p:nvPr>
        </p:nvSpPr>
        <p:spPr>
          <a:xfrm>
            <a:off x="609600" y="6400800"/>
            <a:ext cx="68072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40"/>
          <p:cNvSpPr txBox="1"/>
          <p:nvPr>
            <p:ph type="title"/>
          </p:nvPr>
        </p:nvSpPr>
        <p:spPr>
          <a:xfrm>
            <a:off x="609600" y="351367"/>
            <a:ext cx="10972800" cy="800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40"/>
          <p:cNvSpPr txBox="1"/>
          <p:nvPr>
            <p:ph idx="12" type="sldNum"/>
          </p:nvPr>
        </p:nvSpPr>
        <p:spPr>
          <a:xfrm>
            <a:off x="1" y="6387664"/>
            <a:ext cx="609600" cy="3941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26262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262626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262626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262626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262626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262626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262626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262626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262626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5" name="Google Shape;55;p40"/>
          <p:cNvSpPr txBox="1"/>
          <p:nvPr>
            <p:ph idx="11" type="ftr"/>
          </p:nvPr>
        </p:nvSpPr>
        <p:spPr>
          <a:xfrm>
            <a:off x="609600" y="6400800"/>
            <a:ext cx="68072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1"/>
          <p:cNvSpPr txBox="1"/>
          <p:nvPr>
            <p:ph type="title"/>
          </p:nvPr>
        </p:nvSpPr>
        <p:spPr>
          <a:xfrm>
            <a:off x="609600" y="351367"/>
            <a:ext cx="10972800" cy="800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200"/>
              <a:buFont typeface="Verdana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51"/>
          <p:cNvSpPr txBox="1"/>
          <p:nvPr>
            <p:ph idx="1" type="body"/>
          </p:nvPr>
        </p:nvSpPr>
        <p:spPr>
          <a:xfrm>
            <a:off x="1016000" y="1496736"/>
            <a:ext cx="4876800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 b="1" sz="200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-2286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59" name="Google Shape;59;p51"/>
          <p:cNvSpPr txBox="1"/>
          <p:nvPr>
            <p:ph idx="2" type="body"/>
          </p:nvPr>
        </p:nvSpPr>
        <p:spPr>
          <a:xfrm>
            <a:off x="1016000" y="2216400"/>
            <a:ext cx="4876800" cy="39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5600" lvl="0" marL="45720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000"/>
              <a:buChar char="•"/>
              <a:defRPr sz="2000"/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─"/>
              <a:defRPr sz="1800"/>
            </a:lvl2pPr>
            <a:lvl3pPr indent="-3302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600"/>
              <a:buChar char="▪"/>
              <a:defRPr sz="1600"/>
            </a:lvl3pPr>
            <a:lvl4pPr indent="-3175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400"/>
              <a:buChar char="o"/>
              <a:defRPr sz="1400"/>
            </a:lvl4pPr>
            <a:lvl5pPr indent="-3175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 sz="14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9pPr>
          </a:lstStyle>
          <a:p/>
        </p:txBody>
      </p:sp>
      <p:sp>
        <p:nvSpPr>
          <p:cNvPr id="60" name="Google Shape;60;p51"/>
          <p:cNvSpPr txBox="1"/>
          <p:nvPr>
            <p:ph idx="3" type="body"/>
          </p:nvPr>
        </p:nvSpPr>
        <p:spPr>
          <a:xfrm>
            <a:off x="6197600" y="1496736"/>
            <a:ext cx="4876800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 b="1" sz="200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-2286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61" name="Google Shape;61;p51"/>
          <p:cNvSpPr txBox="1"/>
          <p:nvPr>
            <p:ph idx="4" type="body"/>
          </p:nvPr>
        </p:nvSpPr>
        <p:spPr>
          <a:xfrm>
            <a:off x="6197600" y="2216400"/>
            <a:ext cx="4876800" cy="39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5600" lvl="0" marL="45720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000"/>
              <a:buChar char="•"/>
              <a:defRPr sz="2000"/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Char char="─"/>
              <a:defRPr sz="1800"/>
            </a:lvl2pPr>
            <a:lvl3pPr indent="-3302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600"/>
              <a:buChar char="▪"/>
              <a:defRPr sz="1600"/>
            </a:lvl3pPr>
            <a:lvl4pPr indent="-3175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400"/>
              <a:buChar char="o"/>
              <a:defRPr sz="1400"/>
            </a:lvl4pPr>
            <a:lvl5pPr indent="-3175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 sz="14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9pPr>
          </a:lstStyle>
          <a:p/>
        </p:txBody>
      </p:sp>
      <p:sp>
        <p:nvSpPr>
          <p:cNvPr id="62" name="Google Shape;62;p51"/>
          <p:cNvSpPr txBox="1"/>
          <p:nvPr>
            <p:ph idx="12" type="sldNum"/>
          </p:nvPr>
        </p:nvSpPr>
        <p:spPr>
          <a:xfrm>
            <a:off x="1" y="6387664"/>
            <a:ext cx="609600" cy="3941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26262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262626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262626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262626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262626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262626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262626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262626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262626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3" name="Google Shape;63;p51"/>
          <p:cNvSpPr txBox="1"/>
          <p:nvPr>
            <p:ph idx="11" type="ftr"/>
          </p:nvPr>
        </p:nvSpPr>
        <p:spPr>
          <a:xfrm>
            <a:off x="609600" y="6400800"/>
            <a:ext cx="68072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3"/>
          <p:cNvSpPr txBox="1"/>
          <p:nvPr>
            <p:ph type="title"/>
          </p:nvPr>
        </p:nvSpPr>
        <p:spPr>
          <a:xfrm>
            <a:off x="609600" y="351367"/>
            <a:ext cx="10972800" cy="800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200"/>
              <a:buFont typeface="Verdana"/>
              <a:buNone/>
              <a:defRPr b="1" i="0" sz="3200" u="none" cap="none" strike="noStrike">
                <a:solidFill>
                  <a:srgbClr val="26262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33"/>
          <p:cNvSpPr txBox="1"/>
          <p:nvPr>
            <p:ph idx="1" type="body"/>
          </p:nvPr>
        </p:nvSpPr>
        <p:spPr>
          <a:xfrm>
            <a:off x="609600" y="1524000"/>
            <a:ext cx="10972800" cy="46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marR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-355600" lvl="1" marL="914400" marR="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Verdana"/>
              <a:buChar char="─"/>
              <a:defRPr b="0" i="0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-342900" lvl="2" marL="1371600" marR="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-330200" lvl="3" marL="1828800" marR="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Courier New"/>
              <a:buChar char="o"/>
              <a:defRPr b="0" i="0" sz="16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-330200" lvl="4" marL="2286000" marR="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/>
        </p:txBody>
      </p:sp>
      <p:sp>
        <p:nvSpPr>
          <p:cNvPr id="12" name="Google Shape;12;p33"/>
          <p:cNvSpPr txBox="1"/>
          <p:nvPr>
            <p:ph idx="12" type="sldNum"/>
          </p:nvPr>
        </p:nvSpPr>
        <p:spPr>
          <a:xfrm>
            <a:off x="1" y="6387664"/>
            <a:ext cx="609600" cy="3941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26262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262626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262626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262626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262626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262626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262626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262626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262626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" name="Google Shape;13;p33"/>
          <p:cNvSpPr/>
          <p:nvPr/>
        </p:nvSpPr>
        <p:spPr>
          <a:xfrm>
            <a:off x="609600" y="1234967"/>
            <a:ext cx="11582400" cy="4571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4" name="Google Shape;14;p33"/>
          <p:cNvSpPr txBox="1"/>
          <p:nvPr/>
        </p:nvSpPr>
        <p:spPr>
          <a:xfrm>
            <a:off x="7315200" y="6400800"/>
            <a:ext cx="44704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Worcester Polytechnic Institute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33"/>
          <p:cNvSpPr txBox="1"/>
          <p:nvPr>
            <p:ph idx="11" type="ftr"/>
          </p:nvPr>
        </p:nvSpPr>
        <p:spPr>
          <a:xfrm>
            <a:off x="609600" y="6400800"/>
            <a:ext cx="68072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://www.youtube.com/watch?v=gj_nY3BjXEs" TargetMode="External"/><Relationship Id="rId4" Type="http://schemas.openxmlformats.org/officeDocument/2006/relationships/image" Target="../media/image11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5.png"/><Relationship Id="rId4" Type="http://schemas.openxmlformats.org/officeDocument/2006/relationships/image" Target="../media/image31.png"/><Relationship Id="rId10" Type="http://schemas.openxmlformats.org/officeDocument/2006/relationships/image" Target="../media/image33.png"/><Relationship Id="rId9" Type="http://schemas.openxmlformats.org/officeDocument/2006/relationships/image" Target="../media/image28.png"/><Relationship Id="rId5" Type="http://schemas.openxmlformats.org/officeDocument/2006/relationships/image" Target="../media/image30.png"/><Relationship Id="rId6" Type="http://schemas.openxmlformats.org/officeDocument/2006/relationships/image" Target="../media/image27.png"/><Relationship Id="rId7" Type="http://schemas.openxmlformats.org/officeDocument/2006/relationships/image" Target="../media/image13.png"/><Relationship Id="rId8" Type="http://schemas.openxmlformats.org/officeDocument/2006/relationships/image" Target="../media/image2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png"/><Relationship Id="rId4" Type="http://schemas.openxmlformats.org/officeDocument/2006/relationships/image" Target="../media/image1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3.png"/><Relationship Id="rId4" Type="http://schemas.openxmlformats.org/officeDocument/2006/relationships/image" Target="../media/image17.png"/><Relationship Id="rId5" Type="http://schemas.openxmlformats.org/officeDocument/2006/relationships/image" Target="../media/image19.png"/><Relationship Id="rId6" Type="http://schemas.openxmlformats.org/officeDocument/2006/relationships/image" Target="../media/image2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1.png"/><Relationship Id="rId4" Type="http://schemas.openxmlformats.org/officeDocument/2006/relationships/hyperlink" Target="https://wpi-nest-lab-bae-mqp-2023.github.io/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image" Target="../media/image8.png"/><Relationship Id="rId5" Type="http://schemas.openxmlformats.org/officeDocument/2006/relationships/image" Target="../media/image10.png"/><Relationship Id="rId6" Type="http://schemas.openxmlformats.org/officeDocument/2006/relationships/image" Target="../media/image32.png"/><Relationship Id="rId7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gif"/><Relationship Id="rId4" Type="http://schemas.openxmlformats.org/officeDocument/2006/relationships/image" Target="../media/image15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"/>
          <p:cNvSpPr txBox="1"/>
          <p:nvPr/>
        </p:nvSpPr>
        <p:spPr>
          <a:xfrm>
            <a:off x="609600" y="2537925"/>
            <a:ext cx="9144000" cy="1524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Verdana"/>
              <a:buNone/>
            </a:pPr>
            <a:r>
              <a:rPr b="1" i="0" lang="en-US" sz="40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Multi-Robot Persistent Coverage Under Fuel and Stochastic Failure Constraints</a:t>
            </a:r>
            <a:endParaRPr b="1" i="0" sz="4000" u="none" cap="none" strike="noStrik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80" name="Google Shape;80;p2"/>
          <p:cNvSpPr txBox="1"/>
          <p:nvPr>
            <p:ph idx="1" type="subTitle"/>
          </p:nvPr>
        </p:nvSpPr>
        <p:spPr>
          <a:xfrm>
            <a:off x="609600" y="4293573"/>
            <a:ext cx="91440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Yaşar İdikut, Camden Cummings, Samara Holmes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cde24e627b_1_0"/>
          <p:cNvSpPr txBox="1"/>
          <p:nvPr>
            <p:ph type="title"/>
          </p:nvPr>
        </p:nvSpPr>
        <p:spPr>
          <a:xfrm>
            <a:off x="609600" y="351367"/>
            <a:ext cx="10972800" cy="800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200"/>
              <a:buFont typeface="Verdana"/>
              <a:buNone/>
            </a:pPr>
            <a:r>
              <a:rPr lang="en-US"/>
              <a:t>Demo</a:t>
            </a:r>
            <a:endParaRPr/>
          </a:p>
        </p:txBody>
      </p:sp>
      <p:sp>
        <p:nvSpPr>
          <p:cNvPr id="200" name="Google Shape;200;g2cde24e627b_1_0"/>
          <p:cNvSpPr txBox="1"/>
          <p:nvPr>
            <p:ph idx="12" type="sldNum"/>
          </p:nvPr>
        </p:nvSpPr>
        <p:spPr>
          <a:xfrm>
            <a:off x="1" y="6387664"/>
            <a:ext cx="609600" cy="3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1" name="Google Shape;201;g2cde24e627b_1_0"/>
          <p:cNvSpPr txBox="1"/>
          <p:nvPr>
            <p:ph idx="11" type="ftr"/>
          </p:nvPr>
        </p:nvSpPr>
        <p:spPr>
          <a:xfrm>
            <a:off x="609600" y="6400800"/>
            <a:ext cx="68073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For more, visit: wpi-nest-lab-bae-mqp-2023.github.io" id="202" name="Google Shape;202;g2cde24e627b_1_0" title="2024 NESTLab BAE MQP Final Presentation Demo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39525" y="25"/>
            <a:ext cx="12192000" cy="68579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ccb3688537_0_6"/>
          <p:cNvSpPr txBox="1"/>
          <p:nvPr>
            <p:ph type="title"/>
          </p:nvPr>
        </p:nvSpPr>
        <p:spPr>
          <a:xfrm>
            <a:off x="609600" y="351367"/>
            <a:ext cx="10972800" cy="800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200"/>
              <a:buFont typeface="Verdana"/>
              <a:buNone/>
            </a:pPr>
            <a:r>
              <a:rPr lang="en-US"/>
              <a:t>Results: Visitation Frequency and Paths </a:t>
            </a:r>
            <a:endParaRPr/>
          </a:p>
        </p:txBody>
      </p:sp>
      <p:sp>
        <p:nvSpPr>
          <p:cNvPr id="209" name="Google Shape;209;g2ccb3688537_0_6"/>
          <p:cNvSpPr txBox="1"/>
          <p:nvPr>
            <p:ph idx="12" type="sldNum"/>
          </p:nvPr>
        </p:nvSpPr>
        <p:spPr>
          <a:xfrm>
            <a:off x="1" y="6006664"/>
            <a:ext cx="609600" cy="3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0" name="Google Shape;210;g2ccb3688537_0_6"/>
          <p:cNvSpPr txBox="1"/>
          <p:nvPr/>
        </p:nvSpPr>
        <p:spPr>
          <a:xfrm>
            <a:off x="609600" y="1398075"/>
            <a:ext cx="11455200" cy="6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MILP provides a more uniform visitation frequency (but takes</a:t>
            </a:r>
            <a:r>
              <a:rPr lang="en-US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longer </a:t>
            </a:r>
            <a:r>
              <a:rPr b="0" i="0" lang="en-US" sz="22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to run</a:t>
            </a:r>
            <a:r>
              <a:rPr b="0" i="0" lang="en-US" sz="22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)</a:t>
            </a:r>
            <a:endParaRPr b="0" i="0" sz="2200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11" name="Google Shape;211;g2ccb3688537_0_6"/>
          <p:cNvPicPr preferRelativeResize="0"/>
          <p:nvPr/>
        </p:nvPicPr>
        <p:blipFill rotWithShape="1">
          <a:blip r:embed="rId3">
            <a:alphaModFix/>
          </a:blip>
          <a:srcRect b="0" l="0" r="0" t="8617"/>
          <a:stretch/>
        </p:blipFill>
        <p:spPr>
          <a:xfrm>
            <a:off x="28163170" y="3508013"/>
            <a:ext cx="4305706" cy="2951026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g2ccb3688537_0_6"/>
          <p:cNvSpPr txBox="1"/>
          <p:nvPr/>
        </p:nvSpPr>
        <p:spPr>
          <a:xfrm rot="-5400000">
            <a:off x="-392875" y="3183525"/>
            <a:ext cx="17430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3325" lIns="86675" spcFirstLastPara="1" rIns="86675" wrap="square" tIns="433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rgbClr val="000000"/>
                </a:solidFill>
                <a:latin typeface="Average"/>
                <a:ea typeface="Average"/>
                <a:cs typeface="Average"/>
                <a:sym typeface="Average"/>
              </a:rPr>
              <a:t>MILP (Baseline)</a:t>
            </a:r>
            <a:endParaRPr b="1" sz="2100">
              <a:solidFill>
                <a:srgbClr val="000000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13" name="Google Shape;213;g2ccb3688537_0_6"/>
          <p:cNvSpPr txBox="1"/>
          <p:nvPr/>
        </p:nvSpPr>
        <p:spPr>
          <a:xfrm rot="-5400000">
            <a:off x="-70510" y="5260517"/>
            <a:ext cx="1588800" cy="3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3325" lIns="86675" spcFirstLastPara="1" rIns="86675" wrap="square" tIns="433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rgbClr val="000000"/>
                </a:solidFill>
                <a:latin typeface="Average"/>
                <a:ea typeface="Average"/>
                <a:cs typeface="Average"/>
                <a:sym typeface="Average"/>
              </a:rPr>
              <a:t>Heuristic 1</a:t>
            </a:r>
            <a:endParaRPr b="1" sz="2100">
              <a:solidFill>
                <a:srgbClr val="000000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14" name="Google Shape;214;g2ccb3688537_0_6"/>
          <p:cNvSpPr txBox="1"/>
          <p:nvPr/>
        </p:nvSpPr>
        <p:spPr>
          <a:xfrm>
            <a:off x="1282653" y="2431150"/>
            <a:ext cx="1659000" cy="4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3325" lIns="86675" spcFirstLastPara="1" rIns="86675" wrap="square" tIns="433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rgbClr val="000000"/>
                </a:solidFill>
                <a:latin typeface="Average"/>
                <a:ea typeface="Average"/>
                <a:cs typeface="Average"/>
                <a:sym typeface="Average"/>
              </a:rPr>
              <a:t>Paths</a:t>
            </a:r>
            <a:endParaRPr b="1" sz="2500">
              <a:solidFill>
                <a:srgbClr val="000000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15" name="Google Shape;215;g2ccb3688537_0_6"/>
          <p:cNvSpPr txBox="1"/>
          <p:nvPr/>
        </p:nvSpPr>
        <p:spPr>
          <a:xfrm>
            <a:off x="3249499" y="2102275"/>
            <a:ext cx="2156100" cy="4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3325" lIns="86675" spcFirstLastPara="1" rIns="86675" wrap="square" tIns="433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rgbClr val="000000"/>
                </a:solidFill>
                <a:latin typeface="Average"/>
                <a:ea typeface="Average"/>
                <a:cs typeface="Average"/>
                <a:sym typeface="Average"/>
              </a:rPr>
              <a:t>Visitation Frequency</a:t>
            </a:r>
            <a:endParaRPr b="1" sz="2500">
              <a:solidFill>
                <a:srgbClr val="000000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216" name="Google Shape;216;g2ccb3688537_0_6"/>
          <p:cNvPicPr preferRelativeResize="0"/>
          <p:nvPr/>
        </p:nvPicPr>
        <p:blipFill rotWithShape="1">
          <a:blip r:embed="rId4">
            <a:alphaModFix/>
          </a:blip>
          <a:srcRect b="0" l="0" r="0" t="5464"/>
          <a:stretch/>
        </p:blipFill>
        <p:spPr>
          <a:xfrm>
            <a:off x="1138003" y="2841914"/>
            <a:ext cx="1948329" cy="1818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g2ccb3688537_0_6"/>
          <p:cNvPicPr preferRelativeResize="0"/>
          <p:nvPr/>
        </p:nvPicPr>
        <p:blipFill rotWithShape="1">
          <a:blip r:embed="rId5">
            <a:alphaModFix/>
          </a:blip>
          <a:srcRect b="0" l="0" r="0" t="4942"/>
          <a:stretch/>
        </p:blipFill>
        <p:spPr>
          <a:xfrm>
            <a:off x="1097247" y="4580719"/>
            <a:ext cx="2029836" cy="19051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g2ccb3688537_0_6"/>
          <p:cNvPicPr preferRelativeResize="0"/>
          <p:nvPr/>
        </p:nvPicPr>
        <p:blipFill rotWithShape="1">
          <a:blip r:embed="rId6">
            <a:alphaModFix/>
          </a:blip>
          <a:srcRect b="0" l="0" r="0" t="6226"/>
          <a:stretch/>
        </p:blipFill>
        <p:spPr>
          <a:xfrm>
            <a:off x="3043681" y="4703002"/>
            <a:ext cx="2389424" cy="16591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g2ccb3688537_0_6"/>
          <p:cNvPicPr preferRelativeResize="0"/>
          <p:nvPr/>
        </p:nvPicPr>
        <p:blipFill rotWithShape="1">
          <a:blip r:embed="rId3">
            <a:alphaModFix/>
          </a:blip>
          <a:srcRect b="0" l="0" r="0" t="8617"/>
          <a:stretch/>
        </p:blipFill>
        <p:spPr>
          <a:xfrm>
            <a:off x="3033761" y="2969563"/>
            <a:ext cx="2409264" cy="1630278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g2ccb3688537_0_6"/>
          <p:cNvSpPr txBox="1"/>
          <p:nvPr/>
        </p:nvSpPr>
        <p:spPr>
          <a:xfrm rot="-5400000">
            <a:off x="5447250" y="3060198"/>
            <a:ext cx="2094900" cy="30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3325" lIns="86675" spcFirstLastPara="1" rIns="86675" wrap="square" tIns="433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000000"/>
                </a:solidFill>
                <a:latin typeface="Average"/>
                <a:ea typeface="Average"/>
                <a:cs typeface="Average"/>
                <a:sym typeface="Average"/>
              </a:rPr>
              <a:t>Heuristic 2</a:t>
            </a:r>
            <a:endParaRPr b="1" sz="3000">
              <a:solidFill>
                <a:srgbClr val="000000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21" name="Google Shape;221;g2ccb3688537_0_6"/>
          <p:cNvSpPr txBox="1"/>
          <p:nvPr/>
        </p:nvSpPr>
        <p:spPr>
          <a:xfrm rot="-5400000">
            <a:off x="5311778" y="4847900"/>
            <a:ext cx="1885500" cy="8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3325" lIns="86675" spcFirstLastPara="1" rIns="86675" wrap="square" tIns="433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000000"/>
                </a:solidFill>
                <a:latin typeface="Average"/>
                <a:ea typeface="Average"/>
                <a:cs typeface="Average"/>
                <a:sym typeface="Average"/>
              </a:rPr>
              <a:t>MILP + Recalc</a:t>
            </a:r>
            <a:endParaRPr b="1" sz="3000">
              <a:solidFill>
                <a:srgbClr val="000000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222" name="Google Shape;222;g2ccb3688537_0_6"/>
          <p:cNvPicPr preferRelativeResize="0"/>
          <p:nvPr/>
        </p:nvPicPr>
        <p:blipFill rotWithShape="1">
          <a:blip r:embed="rId7">
            <a:alphaModFix/>
          </a:blip>
          <a:srcRect b="0" l="0" r="0" t="7808"/>
          <a:stretch/>
        </p:blipFill>
        <p:spPr>
          <a:xfrm>
            <a:off x="8376083" y="4731983"/>
            <a:ext cx="2098083" cy="16136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g2ccb3688537_0_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760680" y="4618904"/>
            <a:ext cx="1572441" cy="17266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g2ccb3688537_0_6"/>
          <p:cNvPicPr preferRelativeResize="0"/>
          <p:nvPr/>
        </p:nvPicPr>
        <p:blipFill rotWithShape="1">
          <a:blip r:embed="rId9">
            <a:alphaModFix/>
          </a:blip>
          <a:srcRect b="0" l="0" r="0" t="6323"/>
          <a:stretch/>
        </p:blipFill>
        <p:spPr>
          <a:xfrm>
            <a:off x="8407466" y="2913643"/>
            <a:ext cx="2098083" cy="164046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g2ccb3688537_0_6"/>
          <p:cNvPicPr preferRelativeResize="0"/>
          <p:nvPr/>
        </p:nvPicPr>
        <p:blipFill rotWithShape="1">
          <a:blip r:embed="rId10">
            <a:alphaModFix/>
          </a:blip>
          <a:srcRect b="5272" l="7740" r="0" t="5218"/>
          <a:stretch/>
        </p:blipFill>
        <p:spPr>
          <a:xfrm>
            <a:off x="6765051" y="2768634"/>
            <a:ext cx="1710773" cy="1847145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2ccb3688537_0_6"/>
          <p:cNvSpPr txBox="1"/>
          <p:nvPr/>
        </p:nvSpPr>
        <p:spPr>
          <a:xfrm>
            <a:off x="8619399" y="2102263"/>
            <a:ext cx="2156100" cy="4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3325" lIns="86675" spcFirstLastPara="1" rIns="86675" wrap="square" tIns="433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rgbClr val="000000"/>
                </a:solidFill>
                <a:latin typeface="Average"/>
                <a:ea typeface="Average"/>
                <a:cs typeface="Average"/>
                <a:sym typeface="Average"/>
              </a:rPr>
              <a:t>Visitation Frequency</a:t>
            </a:r>
            <a:endParaRPr b="1" sz="2500">
              <a:solidFill>
                <a:srgbClr val="000000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27" name="Google Shape;227;g2ccb3688537_0_6"/>
          <p:cNvSpPr txBox="1"/>
          <p:nvPr/>
        </p:nvSpPr>
        <p:spPr>
          <a:xfrm>
            <a:off x="6960403" y="2280350"/>
            <a:ext cx="1659000" cy="4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3325" lIns="86675" spcFirstLastPara="1" rIns="86675" wrap="square" tIns="433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rgbClr val="000000"/>
                </a:solidFill>
                <a:latin typeface="Average"/>
                <a:ea typeface="Average"/>
                <a:cs typeface="Average"/>
                <a:sym typeface="Average"/>
              </a:rPr>
              <a:t>Paths</a:t>
            </a:r>
            <a:endParaRPr b="1" sz="2500">
              <a:solidFill>
                <a:srgbClr val="000000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g2ccb3688537_0_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3338" y="1785045"/>
            <a:ext cx="5361474" cy="4533800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g2ccb3688537_0_18"/>
          <p:cNvSpPr txBox="1"/>
          <p:nvPr>
            <p:ph type="title"/>
          </p:nvPr>
        </p:nvSpPr>
        <p:spPr>
          <a:xfrm>
            <a:off x="609600" y="351367"/>
            <a:ext cx="10972800" cy="800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200"/>
              <a:buFont typeface="Verdana"/>
              <a:buNone/>
            </a:pPr>
            <a:r>
              <a:rPr lang="en-US"/>
              <a:t>Results: Comparison of Coverage</a:t>
            </a:r>
            <a:endParaRPr/>
          </a:p>
        </p:txBody>
      </p:sp>
      <p:sp>
        <p:nvSpPr>
          <p:cNvPr id="235" name="Google Shape;235;g2ccb3688537_0_18"/>
          <p:cNvSpPr txBox="1"/>
          <p:nvPr>
            <p:ph idx="12" type="sldNum"/>
          </p:nvPr>
        </p:nvSpPr>
        <p:spPr>
          <a:xfrm>
            <a:off x="1" y="6387664"/>
            <a:ext cx="609600" cy="3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36" name="Google Shape;236;g2ccb3688537_0_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21150" y="1817600"/>
            <a:ext cx="4468699" cy="4468699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g2ccb3688537_0_18"/>
          <p:cNvSpPr txBox="1"/>
          <p:nvPr/>
        </p:nvSpPr>
        <p:spPr>
          <a:xfrm>
            <a:off x="331963" y="1524006"/>
            <a:ext cx="6364200" cy="7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3325" lIns="86675" spcFirstLastPara="1" rIns="86675" wrap="square" tIns="433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000000"/>
                </a:solidFill>
                <a:latin typeface="Average"/>
                <a:ea typeface="Average"/>
                <a:cs typeface="Average"/>
                <a:sym typeface="Average"/>
              </a:rPr>
              <a:t>Environments</a:t>
            </a:r>
            <a:endParaRPr b="1" sz="3000">
              <a:solidFill>
                <a:srgbClr val="000000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38" name="Google Shape;238;g2ccb3688537_0_18"/>
          <p:cNvSpPr txBox="1"/>
          <p:nvPr/>
        </p:nvSpPr>
        <p:spPr>
          <a:xfrm>
            <a:off x="5973388" y="1524006"/>
            <a:ext cx="6364200" cy="7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3325" lIns="86675" spcFirstLastPara="1" rIns="86675" wrap="square" tIns="433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000000"/>
                </a:solidFill>
                <a:latin typeface="Average"/>
                <a:ea typeface="Average"/>
                <a:cs typeface="Average"/>
                <a:sym typeface="Average"/>
              </a:rPr>
              <a:t>Solvers</a:t>
            </a:r>
            <a:endParaRPr b="1" sz="3000">
              <a:solidFill>
                <a:srgbClr val="000000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2cbf0941ffb_0_24"/>
          <p:cNvSpPr txBox="1"/>
          <p:nvPr>
            <p:ph type="title"/>
          </p:nvPr>
        </p:nvSpPr>
        <p:spPr>
          <a:xfrm>
            <a:off x="609600" y="351367"/>
            <a:ext cx="10972800" cy="800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200"/>
              <a:buFont typeface="Verdana"/>
              <a:buNone/>
            </a:pPr>
            <a:r>
              <a:rPr lang="en-US"/>
              <a:t>Results: Various Graphs of Coverage (H1, H2) </a:t>
            </a:r>
            <a:endParaRPr/>
          </a:p>
        </p:txBody>
      </p:sp>
      <p:sp>
        <p:nvSpPr>
          <p:cNvPr id="245" name="Google Shape;245;g2cbf0941ffb_0_24"/>
          <p:cNvSpPr txBox="1"/>
          <p:nvPr>
            <p:ph idx="12" type="sldNum"/>
          </p:nvPr>
        </p:nvSpPr>
        <p:spPr>
          <a:xfrm>
            <a:off x="1" y="6387664"/>
            <a:ext cx="609600" cy="3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6" name="Google Shape;246;g2cbf0941ffb_0_24"/>
          <p:cNvSpPr txBox="1"/>
          <p:nvPr/>
        </p:nvSpPr>
        <p:spPr>
          <a:xfrm>
            <a:off x="675375" y="1535750"/>
            <a:ext cx="4616100" cy="49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Verdana"/>
              <a:buChar char="-"/>
            </a:pPr>
            <a:r>
              <a:rPr lang="en-US" sz="2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Graphs varying </a:t>
            </a:r>
            <a:r>
              <a:rPr lang="en-US" sz="2000">
                <a:solidFill>
                  <a:schemeClr val="lt2"/>
                </a:solidFill>
                <a:latin typeface="Verdana"/>
                <a:ea typeface="Verdana"/>
                <a:cs typeface="Verdana"/>
                <a:sym typeface="Verdana"/>
              </a:rPr>
              <a:t>speed</a:t>
            </a:r>
            <a:r>
              <a:rPr lang="en-US" sz="2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</a:t>
            </a:r>
            <a:r>
              <a:rPr lang="en-US" sz="2000">
                <a:solidFill>
                  <a:schemeClr val="lt2"/>
                </a:solidFill>
                <a:latin typeface="Verdana"/>
                <a:ea typeface="Verdana"/>
                <a:cs typeface="Verdana"/>
                <a:sym typeface="Verdana"/>
              </a:rPr>
              <a:t>surveillance radius</a:t>
            </a:r>
            <a:r>
              <a:rPr lang="en-US" sz="2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number of </a:t>
            </a:r>
            <a:r>
              <a:rPr lang="en-US" sz="2000">
                <a:solidFill>
                  <a:schemeClr val="lt2"/>
                </a:solidFill>
                <a:latin typeface="Verdana"/>
                <a:ea typeface="Verdana"/>
                <a:cs typeface="Verdana"/>
                <a:sym typeface="Verdana"/>
              </a:rPr>
              <a:t>robots</a:t>
            </a:r>
            <a:r>
              <a:rPr lang="en-US" sz="2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and </a:t>
            </a:r>
            <a:r>
              <a:rPr lang="en-US" sz="2000">
                <a:solidFill>
                  <a:schemeClr val="lt2"/>
                </a:solidFill>
                <a:latin typeface="Verdana"/>
                <a:ea typeface="Verdana"/>
                <a:cs typeface="Verdana"/>
                <a:sym typeface="Verdana"/>
              </a:rPr>
              <a:t>fuel limits</a:t>
            </a:r>
            <a:endParaRPr sz="22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Char char="-"/>
            </a:pPr>
            <a:r>
              <a:rPr b="0" i="0" lang="en-US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Heuristic 2 works better for </a:t>
            </a:r>
            <a:r>
              <a:rPr lang="en-US" sz="2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more</a:t>
            </a:r>
            <a:r>
              <a:rPr b="0" i="0" lang="en-US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robots (&gt;64)</a:t>
            </a:r>
            <a:endParaRPr sz="20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Char char="-"/>
            </a:pPr>
            <a:r>
              <a:rPr lang="en-US" sz="2000">
                <a:solidFill>
                  <a:schemeClr val="lt2"/>
                </a:solidFill>
                <a:latin typeface="Verdana"/>
                <a:ea typeface="Verdana"/>
                <a:cs typeface="Verdana"/>
                <a:sym typeface="Verdana"/>
              </a:rPr>
              <a:t>Field c</a:t>
            </a:r>
            <a:r>
              <a:rPr b="0" i="0" lang="en-US" sz="2000" u="none" cap="none" strike="noStrike">
                <a:solidFill>
                  <a:schemeClr val="lt2"/>
                </a:solidFill>
                <a:latin typeface="Verdana"/>
                <a:ea typeface="Verdana"/>
                <a:cs typeface="Verdana"/>
                <a:sym typeface="Verdana"/>
              </a:rPr>
              <a:t>overage increased</a:t>
            </a:r>
            <a:r>
              <a:rPr b="0" i="0" lang="en-US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2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as</a:t>
            </a:r>
            <a:endParaRPr sz="20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5560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Char char="○"/>
            </a:pPr>
            <a:r>
              <a:rPr b="0" i="0" lang="en-US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surveillance radius increased</a:t>
            </a:r>
            <a:endParaRPr sz="20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5560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Char char="○"/>
            </a:pPr>
            <a:r>
              <a:rPr b="0" i="0" lang="en-US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speed increased</a:t>
            </a:r>
            <a:endParaRPr sz="20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5560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Char char="○"/>
            </a:pPr>
            <a:r>
              <a:rPr b="0" i="0" lang="en-US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number of robots increased</a:t>
            </a:r>
            <a:endParaRPr b="0" i="0" sz="2000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2000"/>
              <a:buFont typeface="Verdana"/>
              <a:buChar char="-"/>
            </a:pPr>
            <a:r>
              <a:rPr b="0" i="0" lang="en-US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These algorithms are scalable and account for failures</a:t>
            </a:r>
            <a:endParaRPr b="0" i="0" sz="2000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47" name="Google Shape;247;g2cbf0941ffb_0_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67627" y="3948517"/>
            <a:ext cx="3424314" cy="2487234"/>
          </a:xfrm>
          <a:prstGeom prst="rect">
            <a:avLst/>
          </a:prstGeom>
          <a:solidFill>
            <a:srgbClr val="C41230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48" name="Google Shape;248;g2cbf0941ffb_0_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00050" y="3929205"/>
            <a:ext cx="3424314" cy="24857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g2cbf0941ffb_0_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00050" y="1349951"/>
            <a:ext cx="3424314" cy="24857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g2cbf0941ffb_0_2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767686" y="1369671"/>
            <a:ext cx="3424314" cy="24857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2cd345bf32f_25_0"/>
          <p:cNvSpPr txBox="1"/>
          <p:nvPr>
            <p:ph type="title"/>
          </p:nvPr>
        </p:nvSpPr>
        <p:spPr>
          <a:xfrm>
            <a:off x="609600" y="351367"/>
            <a:ext cx="10972800" cy="800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200"/>
              <a:buFont typeface="Verdana"/>
              <a:buNone/>
            </a:pPr>
            <a:r>
              <a:rPr lang="en-US"/>
              <a:t>For more details, please visit</a:t>
            </a:r>
            <a:endParaRPr/>
          </a:p>
        </p:txBody>
      </p:sp>
      <p:sp>
        <p:nvSpPr>
          <p:cNvPr id="257" name="Google Shape;257;g2cd345bf32f_25_0"/>
          <p:cNvSpPr txBox="1"/>
          <p:nvPr>
            <p:ph idx="12" type="sldNum"/>
          </p:nvPr>
        </p:nvSpPr>
        <p:spPr>
          <a:xfrm>
            <a:off x="1" y="6387664"/>
            <a:ext cx="609600" cy="3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58" name="Google Shape;258;g2cd345bf32f_25_0"/>
          <p:cNvSpPr txBox="1"/>
          <p:nvPr>
            <p:ph idx="11" type="ftr"/>
          </p:nvPr>
        </p:nvSpPr>
        <p:spPr>
          <a:xfrm>
            <a:off x="609600" y="6400800"/>
            <a:ext cx="68073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pic>
        <p:nvPicPr>
          <p:cNvPr id="259" name="Google Shape;259;g2cd345bf32f_25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82488" y="1515486"/>
            <a:ext cx="3827025" cy="3827025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g2cd345bf32f_25_0"/>
          <p:cNvSpPr txBox="1"/>
          <p:nvPr>
            <p:ph idx="1" type="body"/>
          </p:nvPr>
        </p:nvSpPr>
        <p:spPr>
          <a:xfrm>
            <a:off x="609600" y="5372100"/>
            <a:ext cx="10972800" cy="8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3000">
                <a:solidFill>
                  <a:schemeClr val="hlink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4"/>
              </a:rPr>
              <a:t>https://wpi-nest-lab-bae-mqp-2023.github.io/</a:t>
            </a:r>
            <a:endParaRPr sz="30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2cd9e0fef79_0_3"/>
          <p:cNvSpPr txBox="1"/>
          <p:nvPr/>
        </p:nvSpPr>
        <p:spPr>
          <a:xfrm>
            <a:off x="609600" y="2537925"/>
            <a:ext cx="9144000" cy="1524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Verdana"/>
              <a:buNone/>
            </a:pPr>
            <a:r>
              <a:rPr b="1" i="0" lang="en-US" sz="40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Extra Slides</a:t>
            </a:r>
            <a:endParaRPr b="1" i="0" sz="4000" u="none" cap="none" strike="noStrik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10"/>
          <p:cNvSpPr txBox="1"/>
          <p:nvPr>
            <p:ph type="title"/>
          </p:nvPr>
        </p:nvSpPr>
        <p:spPr>
          <a:xfrm>
            <a:off x="609600" y="351367"/>
            <a:ext cx="10972800" cy="800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200"/>
              <a:buFont typeface="Verdana"/>
              <a:buNone/>
            </a:pPr>
            <a:r>
              <a:rPr lang="en-US"/>
              <a:t>Architecture</a:t>
            </a:r>
            <a:endParaRPr/>
          </a:p>
        </p:txBody>
      </p:sp>
      <p:sp>
        <p:nvSpPr>
          <p:cNvPr id="272" name="Google Shape;272;p10"/>
          <p:cNvSpPr txBox="1"/>
          <p:nvPr>
            <p:ph idx="12" type="sldNum"/>
          </p:nvPr>
        </p:nvSpPr>
        <p:spPr>
          <a:xfrm>
            <a:off x="1" y="6387664"/>
            <a:ext cx="609600" cy="3941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73" name="Google Shape;273;p10"/>
          <p:cNvSpPr txBox="1"/>
          <p:nvPr>
            <p:ph idx="11" type="ftr"/>
          </p:nvPr>
        </p:nvSpPr>
        <p:spPr>
          <a:xfrm>
            <a:off x="609600" y="6400800"/>
            <a:ext cx="68072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pic>
        <p:nvPicPr>
          <p:cNvPr id="274" name="Google Shape;274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49925" y="1857167"/>
            <a:ext cx="8432799" cy="3837956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10"/>
          <p:cNvSpPr txBox="1"/>
          <p:nvPr/>
        </p:nvSpPr>
        <p:spPr>
          <a:xfrm>
            <a:off x="87825" y="1859550"/>
            <a:ext cx="3255900" cy="379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Char char="-"/>
            </a:pPr>
            <a:r>
              <a:rPr b="0" i="0" lang="en-US" sz="16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Python server to run automated tests and generate visualizations</a:t>
            </a:r>
            <a:endParaRPr b="0" i="0" sz="1600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Char char="-"/>
            </a:pPr>
            <a:r>
              <a:rPr b="0" i="0" lang="en-US" sz="16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ARGoS Client pulls from server to gather paths and run them on the simulated robots</a:t>
            </a:r>
            <a:endParaRPr b="0" i="0" sz="1600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600"/>
              <a:buFont typeface="Verdana"/>
              <a:buChar char="-"/>
            </a:pPr>
            <a:r>
              <a:rPr b="0" i="0" lang="en-US" sz="16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The field uses Vicon and ARGos paths to move the robots on the field</a:t>
            </a:r>
            <a:endParaRPr b="0" i="0" sz="1600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f79e2e1869_3_8"/>
          <p:cNvSpPr txBox="1"/>
          <p:nvPr>
            <p:ph type="title"/>
          </p:nvPr>
        </p:nvSpPr>
        <p:spPr>
          <a:xfrm>
            <a:off x="609600" y="351367"/>
            <a:ext cx="10972800" cy="800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200"/>
              <a:buFont typeface="Verdana"/>
              <a:buNone/>
            </a:pPr>
            <a:r>
              <a:rPr lang="en-US"/>
              <a:t>Our Problem - </a:t>
            </a:r>
            <a:r>
              <a:rPr lang="en-US"/>
              <a:t>Agricultural Robotics</a:t>
            </a:r>
            <a:endParaRPr/>
          </a:p>
        </p:txBody>
      </p:sp>
      <p:sp>
        <p:nvSpPr>
          <p:cNvPr id="87" name="Google Shape;87;g1f79e2e1869_3_8"/>
          <p:cNvSpPr txBox="1"/>
          <p:nvPr>
            <p:ph idx="1" type="body"/>
          </p:nvPr>
        </p:nvSpPr>
        <p:spPr>
          <a:xfrm>
            <a:off x="609600" y="1524000"/>
            <a:ext cx="7255800" cy="46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74320" lvl="0" marL="27432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Goal: survey a field using a multi-robot system under some </a:t>
            </a:r>
            <a:r>
              <a:rPr lang="en-US"/>
              <a:t>constraints</a:t>
            </a:r>
            <a:endParaRPr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810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US"/>
              <a:t>persistency</a:t>
            </a:r>
            <a:endParaRPr>
              <a:extLst>
                <a:ext uri="http://customooxmlschemas.google.com/">
                  <go:slidesCustomData xmlns:go="http://customooxmlschemas.google.com/" textRoundtripDataId="0"/>
                </a:ext>
              </a:extLst>
            </a:endParaRPr>
          </a:p>
          <a:p>
            <a:pPr indent="-3810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US"/>
              <a:t>fuel constraints</a:t>
            </a:r>
            <a:endParaRPr>
              <a:extLst>
                <a:ext uri="http://customooxmlschemas.google.com/">
                  <go:slidesCustomData xmlns:go="http://customooxmlschemas.google.com/" textRoundtripDataId="1"/>
                </a:ext>
              </a:extLst>
            </a:endParaRPr>
          </a:p>
          <a:p>
            <a:pPr indent="-3810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US"/>
              <a:t>failures</a:t>
            </a:r>
            <a:endParaRPr/>
          </a:p>
        </p:txBody>
      </p:sp>
      <p:sp>
        <p:nvSpPr>
          <p:cNvPr id="88" name="Google Shape;88;g1f79e2e1869_3_8"/>
          <p:cNvSpPr txBox="1"/>
          <p:nvPr>
            <p:ph idx="12" type="sldNum"/>
          </p:nvPr>
        </p:nvSpPr>
        <p:spPr>
          <a:xfrm>
            <a:off x="1" y="6387664"/>
            <a:ext cx="609600" cy="3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89" name="Google Shape;89;g1f79e2e1869_3_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50705" y="2318200"/>
            <a:ext cx="4557769" cy="368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cb52759ebc_0_34"/>
          <p:cNvSpPr txBox="1"/>
          <p:nvPr>
            <p:ph type="title"/>
          </p:nvPr>
        </p:nvSpPr>
        <p:spPr>
          <a:xfrm>
            <a:off x="609600" y="351367"/>
            <a:ext cx="10972800" cy="800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200"/>
              <a:buFont typeface="Verdana"/>
              <a:buNone/>
            </a:pPr>
            <a:r>
              <a:rPr lang="en-US"/>
              <a:t>How Have People Solved Previously</a:t>
            </a:r>
            <a:endParaRPr/>
          </a:p>
        </p:txBody>
      </p:sp>
      <p:sp>
        <p:nvSpPr>
          <p:cNvPr id="96" name="Google Shape;96;g2cb52759ebc_0_34"/>
          <p:cNvSpPr txBox="1"/>
          <p:nvPr>
            <p:ph idx="1" type="body"/>
          </p:nvPr>
        </p:nvSpPr>
        <p:spPr>
          <a:xfrm>
            <a:off x="609600" y="1524000"/>
            <a:ext cx="10972800" cy="223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74320" lvl="0" marL="27432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Sycara et al.</a:t>
            </a:r>
            <a:r>
              <a:rPr lang="en-US"/>
              <a:t>, 2015 - Multi-Robot Persistent Coverage </a:t>
            </a:r>
            <a:endParaRPr/>
          </a:p>
          <a:p>
            <a:pPr indent="-274318" lvl="1" marL="59436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800"/>
              <a:buChar char="─"/>
            </a:pPr>
            <a:r>
              <a:rPr lang="en-US"/>
              <a:t>fuel constraints while operating over long periods (but no failures)</a:t>
            </a:r>
            <a:endParaRPr/>
          </a:p>
          <a:p>
            <a:pPr indent="-274318" lvl="1" marL="59436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800"/>
              <a:buChar char="─"/>
            </a:pPr>
            <a:r>
              <a:rPr lang="en-US"/>
              <a:t>no real robot testing</a:t>
            </a:r>
            <a:endParaRPr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274320" lvl="0" marL="27432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Tokekar et al., 2021</a:t>
            </a:r>
            <a:endParaRPr>
              <a:extLst>
                <a:ext uri="http://customooxmlschemas.google.com/">
                  <go:slidesCustomData xmlns:go="http://customooxmlschemas.google.com/" textRoundtripDataId="2"/>
                </a:ext>
              </a:extLst>
            </a:endParaRPr>
          </a:p>
          <a:p>
            <a:pPr indent="-274318" lvl="1" marL="59436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800"/>
              <a:buChar char="─"/>
            </a:pPr>
            <a:r>
              <a:rPr lang="en-US"/>
              <a:t>fuel and failure constraints (but not operating for large periods of time)</a:t>
            </a:r>
            <a:endParaRPr/>
          </a:p>
          <a:p>
            <a:pPr indent="-274318" lvl="1" marL="59436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800"/>
              <a:buChar char="─"/>
            </a:pPr>
            <a:r>
              <a:rPr lang="en-US"/>
              <a:t>no real robot testing</a:t>
            </a:r>
            <a:endParaRPr/>
          </a:p>
        </p:txBody>
      </p:sp>
      <p:sp>
        <p:nvSpPr>
          <p:cNvPr id="97" name="Google Shape;97;g2cb52759ebc_0_34"/>
          <p:cNvSpPr txBox="1"/>
          <p:nvPr>
            <p:ph idx="12" type="sldNum"/>
          </p:nvPr>
        </p:nvSpPr>
        <p:spPr>
          <a:xfrm>
            <a:off x="1" y="6387664"/>
            <a:ext cx="609600" cy="3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8" name="Google Shape;98;g2cb52759ebc_0_34"/>
          <p:cNvSpPr txBox="1"/>
          <p:nvPr>
            <p:ph idx="11" type="ftr"/>
          </p:nvPr>
        </p:nvSpPr>
        <p:spPr>
          <a:xfrm>
            <a:off x="609600" y="5744150"/>
            <a:ext cx="6807300" cy="9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730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AutoNum type="arabicPeriod"/>
            </a:pPr>
            <a:r>
              <a:rPr lang="en-US" sz="700"/>
              <a:t>D. Mitchell, M. Corah, N. Chakraborty, K. Sycara and N. Michael, "Multi-robot long-term persistent coverage with fuel constrained robots," 2015 IEEE International Conference on Robotics and Automation (ICRA), Seattle, WA, USA, 2015, pp. 1093-1099, doi: 10.1109/ICRA.2015.7139312.</a:t>
            </a:r>
            <a:endParaRPr sz="700"/>
          </a:p>
          <a:p>
            <a:pPr indent="-2730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AutoNum type="arabicPeriod"/>
            </a:pPr>
            <a:r>
              <a:rPr lang="en-US" sz="700"/>
              <a:t>M. Ishat-E-Rabban and P. Tokekar, “Failure-resilient coverage maximization with multiple robots,” IEEE Robotics and Automation Letters, vol. 6, no. 2, pp. 3894–3901, 2021.</a:t>
            </a:r>
            <a:endParaRPr sz="700"/>
          </a:p>
          <a:p>
            <a:pPr indent="-2730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AutoNum type="arabicPeriod"/>
            </a:pPr>
            <a:r>
              <a:rPr lang="en-US" sz="700"/>
              <a:t>L. Zhou and P. Tokekar, “Multi-robot coordination and planning in uncertain and adversarial environments,” Current Robotics Reports, vol. 2, pp. 147–157, Jun 2021.</a:t>
            </a:r>
            <a:endParaRPr sz="700"/>
          </a:p>
        </p:txBody>
      </p:sp>
      <p:graphicFrame>
        <p:nvGraphicFramePr>
          <p:cNvPr id="99" name="Google Shape;99;g2cb52759ebc_0_34"/>
          <p:cNvGraphicFramePr/>
          <p:nvPr/>
        </p:nvGraphicFramePr>
        <p:xfrm>
          <a:off x="1113400" y="3762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{BC4E6F14-D0A7-40EF-A515-ADA8D8603B6E}</a:tableStyleId>
              </a:tblPr>
              <a:tblGrid>
                <a:gridCol w="2057400"/>
                <a:gridCol w="2057400"/>
                <a:gridCol w="2057400"/>
                <a:gridCol w="2057400"/>
                <a:gridCol w="20574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Failures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Fuel Constraints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Persistence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Real World Tests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Sycara et al., 2015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No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Yes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Yes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No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Tokekar et al., 2021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Yes</a:t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AB192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Yes</a:t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AB192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No</a:t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AB192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No</a:t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AB192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Our solution</a:t>
                      </a:r>
                      <a:endParaRPr b="1"/>
                    </a:p>
                  </a:txBody>
                  <a:tcPr marT="91425" marB="91425" marR="91425" marL="91425">
                    <a:lnR cap="flat" cmpd="sng" w="9525">
                      <a:solidFill>
                        <a:srgbClr val="AB192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chemeClr val="lt2"/>
                          </a:solidFill>
                        </a:rPr>
                        <a:t>Yes</a:t>
                      </a:r>
                      <a:endParaRPr b="1"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AB192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B192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B192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B192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chemeClr val="lt2"/>
                          </a:solidFill>
                        </a:rPr>
                        <a:t>Yes</a:t>
                      </a:r>
                      <a:endParaRPr b="1"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AB192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B192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B192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B192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chemeClr val="lt2"/>
                          </a:solidFill>
                        </a:rPr>
                        <a:t>Yes</a:t>
                      </a:r>
                      <a:endParaRPr b="1"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AB192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B192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B192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B192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chemeClr val="lt2"/>
                          </a:solidFill>
                        </a:rPr>
                        <a:t>Yes</a:t>
                      </a:r>
                      <a:endParaRPr b="1"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AB192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B192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B192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B192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cd345bf32f_23_10"/>
          <p:cNvSpPr txBox="1"/>
          <p:nvPr>
            <p:ph type="title"/>
          </p:nvPr>
        </p:nvSpPr>
        <p:spPr>
          <a:xfrm>
            <a:off x="609600" y="351367"/>
            <a:ext cx="10972800" cy="800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200"/>
              <a:buFont typeface="Verdana"/>
              <a:buNone/>
            </a:pPr>
            <a:r>
              <a:rPr lang="en-US"/>
              <a:t>Problem: Persistent Coverage + Failures</a:t>
            </a:r>
            <a:endParaRPr/>
          </a:p>
        </p:txBody>
      </p:sp>
      <p:sp>
        <p:nvSpPr>
          <p:cNvPr id="106" name="Google Shape;106;g2cd345bf32f_23_10"/>
          <p:cNvSpPr txBox="1"/>
          <p:nvPr>
            <p:ph idx="1" type="body"/>
          </p:nvPr>
        </p:nvSpPr>
        <p:spPr>
          <a:xfrm>
            <a:off x="609600" y="1524000"/>
            <a:ext cx="6753000" cy="46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74320" lvl="0" marL="27432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The problem at hand is as follows:</a:t>
            </a:r>
            <a:endParaRPr/>
          </a:p>
          <a:p>
            <a:pPr indent="-274320" lvl="0" marL="27432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Consider </a:t>
            </a:r>
            <a:r>
              <a:rPr lang="en-US">
                <a:solidFill>
                  <a:srgbClr val="C41230"/>
                </a:solidFill>
              </a:rPr>
              <a:t>K robots</a:t>
            </a:r>
            <a:r>
              <a:rPr lang="en-US"/>
              <a:t>, each with</a:t>
            </a:r>
            <a:endParaRPr/>
          </a:p>
          <a:p>
            <a:pPr indent="-312418" lvl="1" marL="59436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C41230"/>
              </a:buClr>
              <a:buSzPts val="2400"/>
              <a:buChar char="─"/>
            </a:pPr>
            <a:r>
              <a:rPr lang="en-US">
                <a:solidFill>
                  <a:srgbClr val="C41230"/>
                </a:solidFill>
              </a:rPr>
              <a:t>surveillance radius R</a:t>
            </a:r>
            <a:endParaRPr>
              <a:solidFill>
                <a:srgbClr val="C41230"/>
              </a:solidFill>
            </a:endParaRPr>
          </a:p>
          <a:p>
            <a:pPr indent="-312418" lvl="1" marL="59436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C41230"/>
              </a:buClr>
              <a:buSzPts val="2400"/>
              <a:buChar char="─"/>
            </a:pPr>
            <a:r>
              <a:rPr lang="en-US">
                <a:solidFill>
                  <a:srgbClr val="C41230"/>
                </a:solidFill>
              </a:rPr>
              <a:t>fuel capacity L</a:t>
            </a:r>
            <a:endParaRPr>
              <a:solidFill>
                <a:srgbClr val="C41230"/>
              </a:solidFill>
            </a:endParaRPr>
          </a:p>
          <a:p>
            <a:pPr indent="-312418" lvl="1" marL="59436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─"/>
            </a:pPr>
            <a:r>
              <a:rPr lang="en-US">
                <a:solidFill>
                  <a:srgbClr val="C41230"/>
                </a:solidFill>
              </a:rPr>
              <a:t>constant probability rate of F</a:t>
            </a:r>
            <a:r>
              <a:rPr lang="en-US"/>
              <a:t> to fail.</a:t>
            </a:r>
            <a:endParaRPr/>
          </a:p>
          <a:p>
            <a:pPr indent="-274320" lvl="0" marL="27432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Given a </a:t>
            </a:r>
            <a:r>
              <a:rPr lang="en-US"/>
              <a:t>square field</a:t>
            </a:r>
            <a:r>
              <a:rPr lang="en-US"/>
              <a:t> with a side length of D, </a:t>
            </a:r>
            <a:r>
              <a:rPr lang="en-US" u="sng">
                <a:solidFill>
                  <a:srgbClr val="C41230"/>
                </a:solidFill>
              </a:rPr>
              <a:t>maximize the coverage of the arena</a:t>
            </a:r>
            <a:r>
              <a:rPr lang="en-US"/>
              <a:t>.</a:t>
            </a:r>
            <a:endParaRPr/>
          </a:p>
          <a:p>
            <a:pPr indent="-274320" lvl="0" marL="27432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We have multiple ways to evaluate the coverage of the arena.</a:t>
            </a:r>
            <a:endParaRPr/>
          </a:p>
        </p:txBody>
      </p:sp>
      <p:sp>
        <p:nvSpPr>
          <p:cNvPr id="107" name="Google Shape;107;g2cd345bf32f_23_10"/>
          <p:cNvSpPr txBox="1"/>
          <p:nvPr>
            <p:ph idx="12" type="sldNum"/>
          </p:nvPr>
        </p:nvSpPr>
        <p:spPr>
          <a:xfrm>
            <a:off x="1" y="6387664"/>
            <a:ext cx="609600" cy="3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8" name="Google Shape;108;g2cd345bf32f_23_10"/>
          <p:cNvSpPr txBox="1"/>
          <p:nvPr>
            <p:ph idx="11" type="ftr"/>
          </p:nvPr>
        </p:nvSpPr>
        <p:spPr>
          <a:xfrm>
            <a:off x="609600" y="6400800"/>
            <a:ext cx="68073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9" name="Google Shape;109;g2cd345bf32f_23_10"/>
          <p:cNvSpPr txBox="1"/>
          <p:nvPr/>
        </p:nvSpPr>
        <p:spPr>
          <a:xfrm>
            <a:off x="0" y="0"/>
            <a:ext cx="3000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74320" lvl="0" marL="27432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Char char="•"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0" name="Google Shape;110;g2cd345bf32f_23_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9300" y="1752600"/>
            <a:ext cx="4013100" cy="4030625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g2cd345bf32f_23_10"/>
          <p:cNvSpPr/>
          <p:nvPr/>
        </p:nvSpPr>
        <p:spPr>
          <a:xfrm>
            <a:off x="8230225" y="2178950"/>
            <a:ext cx="474900" cy="471300"/>
          </a:xfrm>
          <a:prstGeom prst="ellipse">
            <a:avLst/>
          </a:prstGeom>
          <a:solidFill>
            <a:srgbClr val="FFD966">
              <a:alpha val="29803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12" name="Google Shape;112;g2cd345bf32f_23_10"/>
          <p:cNvSpPr/>
          <p:nvPr/>
        </p:nvSpPr>
        <p:spPr>
          <a:xfrm>
            <a:off x="8063125" y="2421775"/>
            <a:ext cx="474900" cy="471300"/>
          </a:xfrm>
          <a:prstGeom prst="ellipse">
            <a:avLst/>
          </a:prstGeom>
          <a:solidFill>
            <a:srgbClr val="FFD966">
              <a:alpha val="29803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13" name="Google Shape;113;g2cd345bf32f_23_10"/>
          <p:cNvSpPr/>
          <p:nvPr/>
        </p:nvSpPr>
        <p:spPr>
          <a:xfrm>
            <a:off x="8396400" y="2550050"/>
            <a:ext cx="474900" cy="471300"/>
          </a:xfrm>
          <a:prstGeom prst="ellipse">
            <a:avLst/>
          </a:prstGeom>
          <a:solidFill>
            <a:srgbClr val="FFD966">
              <a:alpha val="29803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14" name="Google Shape;114;g2cd345bf32f_23_10"/>
          <p:cNvSpPr/>
          <p:nvPr/>
        </p:nvSpPr>
        <p:spPr>
          <a:xfrm>
            <a:off x="8360225" y="2997225"/>
            <a:ext cx="474900" cy="471300"/>
          </a:xfrm>
          <a:prstGeom prst="ellipse">
            <a:avLst/>
          </a:prstGeom>
          <a:solidFill>
            <a:srgbClr val="FFD966">
              <a:alpha val="29803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15" name="Google Shape;115;g2cd345bf32f_23_10"/>
          <p:cNvSpPr/>
          <p:nvPr/>
        </p:nvSpPr>
        <p:spPr>
          <a:xfrm>
            <a:off x="10297675" y="3795300"/>
            <a:ext cx="474900" cy="471300"/>
          </a:xfrm>
          <a:prstGeom prst="ellipse">
            <a:avLst/>
          </a:prstGeom>
          <a:solidFill>
            <a:srgbClr val="FFD966">
              <a:alpha val="29803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16" name="Google Shape;116;g2cd345bf32f_23_10"/>
          <p:cNvSpPr/>
          <p:nvPr/>
        </p:nvSpPr>
        <p:spPr>
          <a:xfrm>
            <a:off x="9794025" y="4592750"/>
            <a:ext cx="474900" cy="471300"/>
          </a:xfrm>
          <a:prstGeom prst="ellipse">
            <a:avLst/>
          </a:prstGeom>
          <a:solidFill>
            <a:srgbClr val="FFD966">
              <a:alpha val="29803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17" name="Google Shape;117;g2cd345bf32f_23_10"/>
          <p:cNvSpPr/>
          <p:nvPr/>
        </p:nvSpPr>
        <p:spPr>
          <a:xfrm>
            <a:off x="10458825" y="4992300"/>
            <a:ext cx="474900" cy="471300"/>
          </a:xfrm>
          <a:prstGeom prst="ellipse">
            <a:avLst/>
          </a:prstGeom>
          <a:solidFill>
            <a:srgbClr val="FFD966">
              <a:alpha val="29803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18" name="Google Shape;118;g2cd345bf32f_23_10"/>
          <p:cNvSpPr/>
          <p:nvPr/>
        </p:nvSpPr>
        <p:spPr>
          <a:xfrm>
            <a:off x="10707700" y="4927700"/>
            <a:ext cx="474900" cy="471300"/>
          </a:xfrm>
          <a:prstGeom prst="ellipse">
            <a:avLst/>
          </a:prstGeom>
          <a:solidFill>
            <a:srgbClr val="FFD966">
              <a:alpha val="29803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1f79e2e1869_17_5"/>
          <p:cNvSpPr txBox="1"/>
          <p:nvPr>
            <p:ph type="title"/>
          </p:nvPr>
        </p:nvSpPr>
        <p:spPr>
          <a:xfrm>
            <a:off x="609600" y="351367"/>
            <a:ext cx="10972800" cy="800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200"/>
              <a:buFont typeface="Verdana"/>
              <a:buNone/>
            </a:pPr>
            <a:r>
              <a:rPr lang="en-US"/>
              <a:t>Problem Formalization</a:t>
            </a:r>
            <a:endParaRPr/>
          </a:p>
        </p:txBody>
      </p:sp>
      <p:sp>
        <p:nvSpPr>
          <p:cNvPr id="125" name="Google Shape;125;g1f79e2e1869_17_5"/>
          <p:cNvSpPr txBox="1"/>
          <p:nvPr>
            <p:ph idx="1" type="body"/>
          </p:nvPr>
        </p:nvSpPr>
        <p:spPr>
          <a:xfrm>
            <a:off x="609600" y="1524000"/>
            <a:ext cx="6272400" cy="46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74320" lvl="0" marL="27432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This is an </a:t>
            </a:r>
            <a:r>
              <a:rPr b="1" lang="en-US" sz="1800" u="sng"/>
              <a:t>NP-hard problem</a:t>
            </a:r>
            <a:r>
              <a:rPr lang="en-US" sz="1800"/>
              <a:t>, where for the following parameters:</a:t>
            </a:r>
            <a:endParaRPr sz="1800"/>
          </a:p>
          <a:p>
            <a:pPr indent="-274318" lvl="1" marL="59436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800"/>
              <a:buChar char="─"/>
            </a:pPr>
            <a:r>
              <a:rPr lang="en-US" sz="1800"/>
              <a:t>K = 8</a:t>
            </a:r>
            <a:endParaRPr sz="1800"/>
          </a:p>
          <a:p>
            <a:pPr indent="-274318" lvl="1" marL="59436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800"/>
              <a:buChar char="─"/>
            </a:pPr>
            <a:r>
              <a:rPr lang="en-US" sz="1800"/>
              <a:t>R = 0.27m (maps to 64 nodes)</a:t>
            </a:r>
            <a:endParaRPr sz="1800"/>
          </a:p>
          <a:p>
            <a:pPr indent="-274318" lvl="1" marL="59436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800"/>
              <a:buChar char="─"/>
            </a:pPr>
            <a:r>
              <a:rPr lang="en-US" sz="1800"/>
              <a:t>D = 3m</a:t>
            </a:r>
            <a:endParaRPr sz="1800"/>
          </a:p>
          <a:p>
            <a:pPr indent="-274318" lvl="1" marL="59436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800"/>
              <a:buChar char="─"/>
            </a:pPr>
            <a:r>
              <a:rPr lang="en-US" sz="1800"/>
              <a:t>L = 8.49m</a:t>
            </a:r>
            <a:endParaRPr sz="1800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800"/>
              <a:t>There are 2</a:t>
            </a:r>
            <a:r>
              <a:rPr baseline="30000" lang="en-US" sz="1800"/>
              <a:t>8x64x64</a:t>
            </a:r>
            <a:r>
              <a:rPr lang="en-US" sz="1800"/>
              <a:t> ~ 10</a:t>
            </a:r>
            <a:r>
              <a:rPr baseline="30000" lang="en-US" sz="1800"/>
              <a:t>108,852</a:t>
            </a:r>
            <a:r>
              <a:rPr lang="en-US" sz="1800"/>
              <a:t> configurations!</a:t>
            </a:r>
            <a:endParaRPr sz="1800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>
              <a:solidFill>
                <a:schemeClr val="lt2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800">
                <a:solidFill>
                  <a:schemeClr val="lt2"/>
                </a:solidFill>
              </a:rPr>
              <a:t>Henc</a:t>
            </a:r>
            <a:r>
              <a:rPr lang="en-US" sz="1800">
                <a:solidFill>
                  <a:schemeClr val="lt2"/>
                </a:solidFill>
              </a:rPr>
              <a:t>e, we propose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-US" sz="1800"/>
              <a:t>MILP-based formulation</a:t>
            </a:r>
            <a:endParaRPr sz="1800"/>
          </a:p>
          <a:p>
            <a:pPr indent="-3429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-US" sz="1800"/>
              <a:t>Two Heuristic-based methods</a:t>
            </a:r>
            <a:endParaRPr sz="1800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2"/>
                </a:solidFill>
              </a:rPr>
              <a:t>Then, validate them using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-US" sz="1800"/>
              <a:t>Point-mass-based simulation</a:t>
            </a:r>
            <a:endParaRPr sz="1800"/>
          </a:p>
          <a:p>
            <a:pPr indent="-3429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-US" sz="1800"/>
              <a:t>Physics-based simulation</a:t>
            </a:r>
            <a:endParaRPr sz="1800"/>
          </a:p>
          <a:p>
            <a:pPr indent="-3429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-US" sz="1800"/>
              <a:t>Real robots</a:t>
            </a:r>
            <a:endParaRPr sz="1800"/>
          </a:p>
        </p:txBody>
      </p:sp>
      <p:sp>
        <p:nvSpPr>
          <p:cNvPr id="126" name="Google Shape;126;g1f79e2e1869_17_5"/>
          <p:cNvSpPr txBox="1"/>
          <p:nvPr>
            <p:ph idx="12" type="sldNum"/>
          </p:nvPr>
        </p:nvSpPr>
        <p:spPr>
          <a:xfrm>
            <a:off x="1" y="6387664"/>
            <a:ext cx="609600" cy="3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7" name="Google Shape;127;g1f79e2e1869_17_5"/>
          <p:cNvSpPr txBox="1"/>
          <p:nvPr>
            <p:ph idx="11" type="ftr"/>
          </p:nvPr>
        </p:nvSpPr>
        <p:spPr>
          <a:xfrm>
            <a:off x="609600" y="6400800"/>
            <a:ext cx="68073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8" name="Google Shape;128;g1f79e2e1869_17_5"/>
          <p:cNvSpPr txBox="1"/>
          <p:nvPr/>
        </p:nvSpPr>
        <p:spPr>
          <a:xfrm>
            <a:off x="0" y="0"/>
            <a:ext cx="3000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74320" lvl="0" marL="27432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Char char="•"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9" name="Google Shape;129;g1f79e2e1869_17_5"/>
          <p:cNvCxnSpPr/>
          <p:nvPr/>
        </p:nvCxnSpPr>
        <p:spPr>
          <a:xfrm rot="10800000">
            <a:off x="7713950" y="1452050"/>
            <a:ext cx="1234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30" name="Google Shape;130;g1f79e2e1869_17_5"/>
          <p:cNvCxnSpPr/>
          <p:nvPr/>
        </p:nvCxnSpPr>
        <p:spPr>
          <a:xfrm flipH="1" rot="10800000">
            <a:off x="9744475" y="1449638"/>
            <a:ext cx="1028100" cy="4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31" name="Google Shape;131;g1f79e2e1869_17_5"/>
          <p:cNvSpPr txBox="1"/>
          <p:nvPr/>
        </p:nvSpPr>
        <p:spPr>
          <a:xfrm>
            <a:off x="9006100" y="1202575"/>
            <a:ext cx="751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3m</a:t>
            </a:r>
            <a:endParaRPr b="0" i="0" sz="2400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cxnSp>
        <p:nvCxnSpPr>
          <p:cNvPr id="132" name="Google Shape;132;g1f79e2e1869_17_5"/>
          <p:cNvCxnSpPr/>
          <p:nvPr/>
        </p:nvCxnSpPr>
        <p:spPr>
          <a:xfrm rot="-5400000">
            <a:off x="6636113" y="2583850"/>
            <a:ext cx="1234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33" name="Google Shape;133;g1f79e2e1869_17_5"/>
          <p:cNvCxnSpPr/>
          <p:nvPr/>
        </p:nvCxnSpPr>
        <p:spPr>
          <a:xfrm flipH="1" rot="-5400000">
            <a:off x="6739175" y="4508925"/>
            <a:ext cx="1028100" cy="4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34" name="Google Shape;134;g1f79e2e1869_17_5"/>
          <p:cNvSpPr txBox="1"/>
          <p:nvPr/>
        </p:nvSpPr>
        <p:spPr>
          <a:xfrm>
            <a:off x="6850038" y="3357450"/>
            <a:ext cx="751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3m</a:t>
            </a:r>
            <a:endParaRPr b="0" i="0" sz="2400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cxnSp>
        <p:nvCxnSpPr>
          <p:cNvPr id="135" name="Google Shape;135;g1f79e2e1869_17_5"/>
          <p:cNvCxnSpPr>
            <a:stCxn id="136" idx="1"/>
          </p:cNvCxnSpPr>
          <p:nvPr/>
        </p:nvCxnSpPr>
        <p:spPr>
          <a:xfrm rot="10800000">
            <a:off x="7845225" y="6032400"/>
            <a:ext cx="354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37" name="Google Shape;137;g1f79e2e1869_17_5"/>
          <p:cNvCxnSpPr>
            <a:stCxn id="136" idx="3"/>
          </p:cNvCxnSpPr>
          <p:nvPr/>
        </p:nvCxnSpPr>
        <p:spPr>
          <a:xfrm>
            <a:off x="10404825" y="6032400"/>
            <a:ext cx="396000" cy="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36" name="Google Shape;136;g1f79e2e1869_17_5"/>
          <p:cNvSpPr txBox="1"/>
          <p:nvPr/>
        </p:nvSpPr>
        <p:spPr>
          <a:xfrm>
            <a:off x="8199825" y="5755350"/>
            <a:ext cx="2205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8 Nodes/Axis</a:t>
            </a:r>
            <a:endParaRPr b="0" i="0" sz="2400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38" name="Google Shape;138;g1f79e2e1869_17_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9300" y="1752600"/>
            <a:ext cx="4013100" cy="4030625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g1f79e2e1869_17_5"/>
          <p:cNvSpPr/>
          <p:nvPr/>
        </p:nvSpPr>
        <p:spPr>
          <a:xfrm>
            <a:off x="8230225" y="2178950"/>
            <a:ext cx="474900" cy="471300"/>
          </a:xfrm>
          <a:prstGeom prst="ellipse">
            <a:avLst/>
          </a:prstGeom>
          <a:solidFill>
            <a:srgbClr val="FFD966">
              <a:alpha val="29803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40" name="Google Shape;140;g1f79e2e1869_17_5"/>
          <p:cNvSpPr/>
          <p:nvPr/>
        </p:nvSpPr>
        <p:spPr>
          <a:xfrm>
            <a:off x="8063125" y="2421775"/>
            <a:ext cx="474900" cy="471300"/>
          </a:xfrm>
          <a:prstGeom prst="ellipse">
            <a:avLst/>
          </a:prstGeom>
          <a:solidFill>
            <a:srgbClr val="FFD966">
              <a:alpha val="29803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41" name="Google Shape;141;g1f79e2e1869_17_5"/>
          <p:cNvSpPr/>
          <p:nvPr/>
        </p:nvSpPr>
        <p:spPr>
          <a:xfrm>
            <a:off x="8396400" y="2550050"/>
            <a:ext cx="474900" cy="471300"/>
          </a:xfrm>
          <a:prstGeom prst="ellipse">
            <a:avLst/>
          </a:prstGeom>
          <a:solidFill>
            <a:srgbClr val="FFD966">
              <a:alpha val="29803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42" name="Google Shape;142;g1f79e2e1869_17_5"/>
          <p:cNvSpPr/>
          <p:nvPr/>
        </p:nvSpPr>
        <p:spPr>
          <a:xfrm>
            <a:off x="8360225" y="2997225"/>
            <a:ext cx="474900" cy="471300"/>
          </a:xfrm>
          <a:prstGeom prst="ellipse">
            <a:avLst/>
          </a:prstGeom>
          <a:solidFill>
            <a:srgbClr val="FFD966">
              <a:alpha val="29803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43" name="Google Shape;143;g1f79e2e1869_17_5"/>
          <p:cNvSpPr/>
          <p:nvPr/>
        </p:nvSpPr>
        <p:spPr>
          <a:xfrm>
            <a:off x="10297675" y="3795300"/>
            <a:ext cx="474900" cy="471300"/>
          </a:xfrm>
          <a:prstGeom prst="ellipse">
            <a:avLst/>
          </a:prstGeom>
          <a:solidFill>
            <a:srgbClr val="FFD966">
              <a:alpha val="29803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44" name="Google Shape;144;g1f79e2e1869_17_5"/>
          <p:cNvSpPr/>
          <p:nvPr/>
        </p:nvSpPr>
        <p:spPr>
          <a:xfrm>
            <a:off x="9794025" y="4592750"/>
            <a:ext cx="474900" cy="471300"/>
          </a:xfrm>
          <a:prstGeom prst="ellipse">
            <a:avLst/>
          </a:prstGeom>
          <a:solidFill>
            <a:srgbClr val="FFD966">
              <a:alpha val="29803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45" name="Google Shape;145;g1f79e2e1869_17_5"/>
          <p:cNvSpPr/>
          <p:nvPr/>
        </p:nvSpPr>
        <p:spPr>
          <a:xfrm>
            <a:off x="10458825" y="4992300"/>
            <a:ext cx="474900" cy="471300"/>
          </a:xfrm>
          <a:prstGeom prst="ellipse">
            <a:avLst/>
          </a:prstGeom>
          <a:solidFill>
            <a:srgbClr val="FFD966">
              <a:alpha val="29803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46" name="Google Shape;146;g1f79e2e1869_17_5"/>
          <p:cNvSpPr/>
          <p:nvPr/>
        </p:nvSpPr>
        <p:spPr>
          <a:xfrm>
            <a:off x="10707700" y="4927700"/>
            <a:ext cx="474900" cy="471300"/>
          </a:xfrm>
          <a:prstGeom prst="ellipse">
            <a:avLst/>
          </a:prstGeom>
          <a:solidFill>
            <a:srgbClr val="FFD966">
              <a:alpha val="29803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cb52759ebc_0_8"/>
          <p:cNvSpPr txBox="1"/>
          <p:nvPr>
            <p:ph type="title"/>
          </p:nvPr>
        </p:nvSpPr>
        <p:spPr>
          <a:xfrm>
            <a:off x="609600" y="351367"/>
            <a:ext cx="10972800" cy="800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200"/>
              <a:buFont typeface="Verdana"/>
              <a:buNone/>
            </a:pPr>
            <a:r>
              <a:rPr lang="en-US" sz="3000"/>
              <a:t>Solv</a:t>
            </a:r>
            <a:r>
              <a:rPr lang="en-US" sz="3000"/>
              <a:t>er: </a:t>
            </a:r>
            <a:r>
              <a:rPr lang="en-US" sz="3000"/>
              <a:t>MILP(Mixed-Integer Linear Progra</a:t>
            </a:r>
            <a:r>
              <a:rPr lang="en-US" sz="3000"/>
              <a:t>mmi</a:t>
            </a:r>
            <a:r>
              <a:rPr lang="en-US" sz="3000"/>
              <a:t>ng)</a:t>
            </a:r>
            <a:endParaRPr sz="3000"/>
          </a:p>
        </p:txBody>
      </p:sp>
      <p:sp>
        <p:nvSpPr>
          <p:cNvPr id="153" name="Google Shape;153;g2cb52759ebc_0_8"/>
          <p:cNvSpPr txBox="1"/>
          <p:nvPr>
            <p:ph idx="12" type="sldNum"/>
          </p:nvPr>
        </p:nvSpPr>
        <p:spPr>
          <a:xfrm>
            <a:off x="1" y="6387664"/>
            <a:ext cx="609600" cy="3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4" name="Google Shape;154;g2cb52759ebc_0_8"/>
          <p:cNvSpPr txBox="1"/>
          <p:nvPr>
            <p:ph idx="11" type="ftr"/>
          </p:nvPr>
        </p:nvSpPr>
        <p:spPr>
          <a:xfrm>
            <a:off x="609600" y="6400800"/>
            <a:ext cx="68073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700"/>
              <a:t>D. Mitchell, M. Corah, N. Chakraborty, K. Sycara and N. Michael, "Multi-robot long-term persistent coverage with fuel constrained robots," 2015 IEEE International Conference on Robotics and Automation (ICRA), Seattle, WA, USA, 2015, pp. 1093-1099, doi: 10.1109/ICRA.2015.7139312.</a:t>
            </a:r>
            <a:endParaRPr sz="700"/>
          </a:p>
        </p:txBody>
      </p:sp>
      <p:sp>
        <p:nvSpPr>
          <p:cNvPr id="155" name="Google Shape;155;g2cb52759ebc_0_8"/>
          <p:cNvSpPr txBox="1"/>
          <p:nvPr>
            <p:ph idx="1" type="body"/>
          </p:nvPr>
        </p:nvSpPr>
        <p:spPr>
          <a:xfrm>
            <a:off x="609600" y="1524000"/>
            <a:ext cx="6176700" cy="46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74320" lvl="0" marL="27432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Based on the MILP formulation of a similar problem by the group of </a:t>
            </a:r>
            <a:r>
              <a:rPr lang="en-US"/>
              <a:t>Sycara et al. (</a:t>
            </a:r>
            <a:r>
              <a:rPr lang="en-US"/>
              <a:t>2015</a:t>
            </a:r>
            <a:r>
              <a:rPr lang="en-US"/>
              <a:t>)</a:t>
            </a:r>
            <a:endParaRPr/>
          </a:p>
          <a:p>
            <a:pPr indent="-274320" lvl="0" marL="27432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We extend on their work by:</a:t>
            </a:r>
            <a:endParaRPr/>
          </a:p>
          <a:p>
            <a:pPr indent="-274318" lvl="1" marL="59436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800"/>
              <a:buChar char="─"/>
            </a:pPr>
            <a:r>
              <a:rPr lang="en-US"/>
              <a:t>Allowing for </a:t>
            </a:r>
            <a:r>
              <a:rPr lang="en-US">
                <a:solidFill>
                  <a:srgbClr val="C41230"/>
                </a:solidFill>
              </a:rPr>
              <a:t>each node to be visited multiple times</a:t>
            </a:r>
            <a:endParaRPr>
              <a:solidFill>
                <a:srgbClr val="C41230"/>
              </a:solidFill>
            </a:endParaRPr>
          </a:p>
          <a:p>
            <a:pPr indent="-274318" lvl="1" marL="59436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800"/>
              <a:buChar char="─"/>
            </a:pPr>
            <a:r>
              <a:rPr lang="en-US"/>
              <a:t>Implementing a post-processing pipeline that reduces the total robot fleet cost</a:t>
            </a:r>
            <a:endParaRPr/>
          </a:p>
        </p:txBody>
      </p:sp>
      <p:pic>
        <p:nvPicPr>
          <p:cNvPr id="156" name="Google Shape;156;g2cb52759ebc_0_8"/>
          <p:cNvPicPr preferRelativeResize="0"/>
          <p:nvPr/>
        </p:nvPicPr>
        <p:blipFill rotWithShape="1">
          <a:blip r:embed="rId3">
            <a:alphaModFix/>
          </a:blip>
          <a:srcRect b="1545" l="0" r="0" t="0"/>
          <a:stretch/>
        </p:blipFill>
        <p:spPr>
          <a:xfrm>
            <a:off x="6938700" y="1303875"/>
            <a:ext cx="4970199" cy="4868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cd345bf32f_13_30"/>
          <p:cNvSpPr txBox="1"/>
          <p:nvPr>
            <p:ph type="title"/>
          </p:nvPr>
        </p:nvSpPr>
        <p:spPr>
          <a:xfrm>
            <a:off x="609600" y="351367"/>
            <a:ext cx="10972800" cy="800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200"/>
              <a:buFont typeface="Verdana"/>
              <a:buNone/>
            </a:pPr>
            <a:r>
              <a:rPr lang="en-US"/>
              <a:t>Solver: Heuristic 1</a:t>
            </a:r>
            <a:endParaRPr/>
          </a:p>
        </p:txBody>
      </p:sp>
      <p:sp>
        <p:nvSpPr>
          <p:cNvPr id="163" name="Google Shape;163;g2cd345bf32f_13_30"/>
          <p:cNvSpPr txBox="1"/>
          <p:nvPr>
            <p:ph idx="12" type="sldNum"/>
          </p:nvPr>
        </p:nvSpPr>
        <p:spPr>
          <a:xfrm>
            <a:off x="1" y="6387664"/>
            <a:ext cx="609600" cy="3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4" name="Google Shape;164;g2cd345bf32f_13_30"/>
          <p:cNvSpPr txBox="1"/>
          <p:nvPr>
            <p:ph idx="1" type="body"/>
          </p:nvPr>
        </p:nvSpPr>
        <p:spPr>
          <a:xfrm>
            <a:off x="609600" y="1524000"/>
            <a:ext cx="6176700" cy="46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74320" lvl="0" marL="27432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This heuristic was developed as a </a:t>
            </a:r>
            <a:r>
              <a:rPr lang="en-US">
                <a:solidFill>
                  <a:srgbClr val="C41230"/>
                </a:solidFill>
              </a:rPr>
              <a:t>drop-in replacement for MILP</a:t>
            </a:r>
            <a:r>
              <a:rPr lang="en-US"/>
              <a:t> with a similar objective</a:t>
            </a:r>
            <a:endParaRPr/>
          </a:p>
        </p:txBody>
      </p:sp>
      <p:pic>
        <p:nvPicPr>
          <p:cNvPr id="165" name="Google Shape;165;g2cd345bf32f_13_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2425" y="2780677"/>
            <a:ext cx="2493576" cy="195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g2cd345bf32f_13_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79668" y="2780698"/>
            <a:ext cx="2493576" cy="19562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g2cd345bf32f_13_3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916128" y="2780675"/>
            <a:ext cx="1870173" cy="1956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g2cd345bf32f_13_30"/>
          <p:cNvPicPr preferRelativeResize="0"/>
          <p:nvPr/>
        </p:nvPicPr>
        <p:blipFill rotWithShape="1">
          <a:blip r:embed="rId6">
            <a:alphaModFix/>
          </a:blip>
          <a:srcRect b="2969" l="0" r="0" t="0"/>
          <a:stretch/>
        </p:blipFill>
        <p:spPr>
          <a:xfrm>
            <a:off x="7014000" y="1303875"/>
            <a:ext cx="5025601" cy="486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g2cd345bf32f_13_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34300" y="5517451"/>
            <a:ext cx="6176701" cy="865568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g2cd345bf32f_13_30"/>
          <p:cNvSpPr txBox="1"/>
          <p:nvPr/>
        </p:nvSpPr>
        <p:spPr>
          <a:xfrm>
            <a:off x="905938" y="5468650"/>
            <a:ext cx="1386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SubtoursCopy1</a:t>
            </a:r>
            <a:endParaRPr sz="12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cxnSp>
        <p:nvCxnSpPr>
          <p:cNvPr id="171" name="Google Shape;171;g2cd345bf32f_13_30"/>
          <p:cNvCxnSpPr>
            <a:stCxn id="167" idx="2"/>
            <a:endCxn id="172" idx="0"/>
          </p:cNvCxnSpPr>
          <p:nvPr/>
        </p:nvCxnSpPr>
        <p:spPr>
          <a:xfrm flipH="1">
            <a:off x="5646315" y="4736951"/>
            <a:ext cx="204900" cy="731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3" name="Google Shape;173;g2cd345bf32f_13_30"/>
          <p:cNvCxnSpPr>
            <a:stCxn id="167" idx="2"/>
            <a:endCxn id="174" idx="0"/>
          </p:cNvCxnSpPr>
          <p:nvPr/>
        </p:nvCxnSpPr>
        <p:spPr>
          <a:xfrm flipH="1">
            <a:off x="3622514" y="4736951"/>
            <a:ext cx="2228700" cy="731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5" name="Google Shape;175;g2cd345bf32f_13_30"/>
          <p:cNvCxnSpPr>
            <a:stCxn id="167" idx="2"/>
            <a:endCxn id="170" idx="0"/>
          </p:cNvCxnSpPr>
          <p:nvPr/>
        </p:nvCxnSpPr>
        <p:spPr>
          <a:xfrm flipH="1">
            <a:off x="1599014" y="4736951"/>
            <a:ext cx="4252200" cy="731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4" name="Google Shape;174;g2cd345bf32f_13_30"/>
          <p:cNvSpPr txBox="1"/>
          <p:nvPr/>
        </p:nvSpPr>
        <p:spPr>
          <a:xfrm>
            <a:off x="2929638" y="5468675"/>
            <a:ext cx="1386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SubtoursCopy2</a:t>
            </a:r>
            <a:endParaRPr sz="12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72" name="Google Shape;172;g2cd345bf32f_13_30"/>
          <p:cNvSpPr txBox="1"/>
          <p:nvPr/>
        </p:nvSpPr>
        <p:spPr>
          <a:xfrm>
            <a:off x="4953338" y="5468650"/>
            <a:ext cx="1386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SubtoursCopy3</a:t>
            </a:r>
            <a:endParaRPr sz="12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cd345bf32f_13_39"/>
          <p:cNvSpPr txBox="1"/>
          <p:nvPr>
            <p:ph type="title"/>
          </p:nvPr>
        </p:nvSpPr>
        <p:spPr>
          <a:xfrm>
            <a:off x="609600" y="351367"/>
            <a:ext cx="10972800" cy="800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200"/>
              <a:buFont typeface="Verdana"/>
              <a:buNone/>
            </a:pPr>
            <a:r>
              <a:rPr lang="en-US"/>
              <a:t>Solver: Heuristic 2/Recalc</a:t>
            </a:r>
            <a:endParaRPr/>
          </a:p>
        </p:txBody>
      </p:sp>
      <p:sp>
        <p:nvSpPr>
          <p:cNvPr id="182" name="Google Shape;182;g2cd345bf32f_13_39"/>
          <p:cNvSpPr txBox="1"/>
          <p:nvPr>
            <p:ph idx="12" type="sldNum"/>
          </p:nvPr>
        </p:nvSpPr>
        <p:spPr>
          <a:xfrm>
            <a:off x="1" y="6387664"/>
            <a:ext cx="609600" cy="3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3" name="Google Shape;183;g2cd345bf32f_13_39"/>
          <p:cNvSpPr txBox="1"/>
          <p:nvPr>
            <p:ph idx="1" type="body"/>
          </p:nvPr>
        </p:nvSpPr>
        <p:spPr>
          <a:xfrm>
            <a:off x="609600" y="1524000"/>
            <a:ext cx="6176700" cy="46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74320" lvl="0" marL="27432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Real time algorithm to choose nodes - </a:t>
            </a:r>
            <a:r>
              <a:rPr lang="en-US">
                <a:solidFill>
                  <a:srgbClr val="C41230"/>
                </a:solidFill>
              </a:rPr>
              <a:t>N</a:t>
            </a:r>
            <a:r>
              <a:rPr lang="en-US">
                <a:solidFill>
                  <a:srgbClr val="C41230"/>
                </a:solidFill>
              </a:rPr>
              <a:t>o set paths chosen at the start which need to be recalculated in event of failure </a:t>
            </a:r>
            <a:endParaRPr>
              <a:solidFill>
                <a:srgbClr val="C41230"/>
              </a:solidFill>
            </a:endParaRPr>
          </a:p>
          <a:p>
            <a:pPr indent="-236220" lvl="0" marL="27432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/>
              <a:t>Algorithm preferences: unvisited nodes and nodes that are far away</a:t>
            </a:r>
            <a:endParaRPr/>
          </a:p>
        </p:txBody>
      </p:sp>
      <p:pic>
        <p:nvPicPr>
          <p:cNvPr id="184" name="Google Shape;184;g2cd345bf32f_13_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86500" y="1693924"/>
            <a:ext cx="4372450" cy="437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g2cd345bf32f_13_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09400" y="3977597"/>
            <a:ext cx="2539025" cy="2539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cd345bf32f_13_0"/>
          <p:cNvSpPr txBox="1"/>
          <p:nvPr>
            <p:ph type="title"/>
          </p:nvPr>
        </p:nvSpPr>
        <p:spPr>
          <a:xfrm>
            <a:off x="609600" y="351367"/>
            <a:ext cx="10972800" cy="800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200"/>
              <a:buFont typeface="Verdana"/>
              <a:buNone/>
            </a:pPr>
            <a:r>
              <a:rPr lang="en-US"/>
              <a:t>Demo</a:t>
            </a:r>
            <a:endParaRPr/>
          </a:p>
        </p:txBody>
      </p:sp>
      <p:sp>
        <p:nvSpPr>
          <p:cNvPr id="192" name="Google Shape;192;g2cd345bf32f_13_0"/>
          <p:cNvSpPr txBox="1"/>
          <p:nvPr>
            <p:ph idx="12" type="sldNum"/>
          </p:nvPr>
        </p:nvSpPr>
        <p:spPr>
          <a:xfrm>
            <a:off x="1" y="6387664"/>
            <a:ext cx="609600" cy="3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93" name="Google Shape;193;g2cd345bf32f_13_0"/>
          <p:cNvSpPr txBox="1"/>
          <p:nvPr>
            <p:ph idx="11" type="ftr"/>
          </p:nvPr>
        </p:nvSpPr>
        <p:spPr>
          <a:xfrm>
            <a:off x="609600" y="6400800"/>
            <a:ext cx="68073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WPI-White">
  <a:themeElements>
    <a:clrScheme name="Custom 56">
      <a:dk1>
        <a:srgbClr val="000000"/>
      </a:dk1>
      <a:lt1>
        <a:srgbClr val="FFFFFF"/>
      </a:lt1>
      <a:dk2>
        <a:srgbClr val="6D6D6D"/>
      </a:dk2>
      <a:lt2>
        <a:srgbClr val="AB192D"/>
      </a:lt2>
      <a:accent1>
        <a:srgbClr val="AB192D"/>
      </a:accent1>
      <a:accent2>
        <a:srgbClr val="B2B7BB"/>
      </a:accent2>
      <a:accent3>
        <a:srgbClr val="2C6A8C"/>
      </a:accent3>
      <a:accent4>
        <a:srgbClr val="B7A079"/>
      </a:accent4>
      <a:accent5>
        <a:srgbClr val="46A0DC"/>
      </a:accent5>
      <a:accent6>
        <a:srgbClr val="6D6D6D"/>
      </a:accent6>
      <a:hlink>
        <a:srgbClr val="46A0DC"/>
      </a:hlink>
      <a:folHlink>
        <a:srgbClr val="808DA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2015-05-27T13:16:15Z</dcterms:created>
  <dc:creator>Melissa</dc:creator>
</cp:coreProperties>
</file>